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f4fb3f9ed684282" /><Relationship Type="http://schemas.openxmlformats.org/officeDocument/2006/relationships/extended-properties" Target="/docProps/app.xml" Id="Rd2ec25ceb5f1470c" /><Relationship Type="http://schemas.openxmlformats.org/officeDocument/2006/relationships/officeDocument" Target="/ppt/presentation.xml" Id="Rb0c40188fe844d73" /></Relationships>
</file>

<file path=ppt/presentation.xml><?xml version="1.0" encoding="utf-8"?>
<p:presentation xmlns:p="http://schemas.openxmlformats.org/presentationml/2006/main">
  <p:sldMasterIdLst>
    <p:sldMasterId xmlns:r="http://schemas.openxmlformats.org/officeDocument/2006/relationships" id="2147483648" r:id="R898477313476413b"/>
  </p:sldMasterIdLst>
  <p:notesMasterIdLst>
    <p:notesMasterId xmlns:r="http://schemas.openxmlformats.org/officeDocument/2006/relationships" r:id="Ra9da79d0c58043dd"/>
  </p:notesMasterIdLst>
  <p:sldIdLst>
    <p:sldId xmlns:r="http://schemas.openxmlformats.org/officeDocument/2006/relationships" id="256" r:id="Re2a794a1e14f4ee9"/>
    <p:sldId xmlns:r="http://schemas.openxmlformats.org/officeDocument/2006/relationships" id="257" r:id="R3e32f8ab7bc64ab6"/>
    <p:sldId xmlns:r="http://schemas.openxmlformats.org/officeDocument/2006/relationships" id="258" r:id="R825a1dbfda7f45b6"/>
    <p:sldId xmlns:r="http://schemas.openxmlformats.org/officeDocument/2006/relationships" id="259" r:id="Rcd5fe51824c549e1"/>
    <p:sldId xmlns:r="http://schemas.openxmlformats.org/officeDocument/2006/relationships" id="260" r:id="Rf20d21fab0764ff7"/>
    <p:sldId xmlns:r="http://schemas.openxmlformats.org/officeDocument/2006/relationships" id="261" r:id="R342bf4705e0a47d2"/>
    <p:sldId xmlns:r="http://schemas.openxmlformats.org/officeDocument/2006/relationships" id="262" r:id="R5f122e5c94bc454c"/>
    <p:sldId xmlns:r="http://schemas.openxmlformats.org/officeDocument/2006/relationships" id="263" r:id="R66d54597e8f84302"/>
    <p:sldId xmlns:r="http://schemas.openxmlformats.org/officeDocument/2006/relationships" id="264" r:id="R39ed8dec51064db8"/>
    <p:sldId xmlns:r="http://schemas.openxmlformats.org/officeDocument/2006/relationships" id="265" r:id="Rf4da7ab8e8e845d3"/>
    <p:sldId xmlns:r="http://schemas.openxmlformats.org/officeDocument/2006/relationships" id="266" r:id="R33f49a0cbe2f4df4"/>
    <p:sldId xmlns:r="http://schemas.openxmlformats.org/officeDocument/2006/relationships" id="267" r:id="R9baa22d2e99e4f6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b007accc49341c4" /><Relationship Type="http://schemas.openxmlformats.org/officeDocument/2006/relationships/slideMaster" Target="/ppt/slideMasters/slideMaster1.xml" Id="R898477313476413b" /><Relationship Type="http://schemas.openxmlformats.org/officeDocument/2006/relationships/notesMaster" Target="/ppt/notesMasters/notesMaster1.xml" Id="Ra9da79d0c58043dd" /><Relationship Type="http://schemas.openxmlformats.org/officeDocument/2006/relationships/presProps" Target="/ppt/presProps.xml" Id="Rdf64e2b21c3c4bff" /><Relationship Type="http://schemas.openxmlformats.org/officeDocument/2006/relationships/tableStyles" Target="/ppt/tableStyles.xml" Id="R4ea39236c35546b5" /><Relationship Type="http://schemas.openxmlformats.org/officeDocument/2006/relationships/slide" Target="/ppt/slides/slide1.xml" Id="Re2a794a1e14f4ee9" /><Relationship Type="http://schemas.openxmlformats.org/officeDocument/2006/relationships/slide" Target="/ppt/slides/slide2.xml" Id="R3e32f8ab7bc64ab6" /><Relationship Type="http://schemas.openxmlformats.org/officeDocument/2006/relationships/slide" Target="/ppt/slides/slide3.xml" Id="R825a1dbfda7f45b6" /><Relationship Type="http://schemas.openxmlformats.org/officeDocument/2006/relationships/slide" Target="/ppt/slides/slide4.xml" Id="Rcd5fe51824c549e1" /><Relationship Type="http://schemas.openxmlformats.org/officeDocument/2006/relationships/slide" Target="/ppt/slides/slide5.xml" Id="Rf20d21fab0764ff7" /><Relationship Type="http://schemas.openxmlformats.org/officeDocument/2006/relationships/slide" Target="/ppt/slides/slide6.xml" Id="R342bf4705e0a47d2" /><Relationship Type="http://schemas.openxmlformats.org/officeDocument/2006/relationships/slide" Target="/ppt/slides/slide7.xml" Id="R5f122e5c94bc454c" /><Relationship Type="http://schemas.openxmlformats.org/officeDocument/2006/relationships/slide" Target="/ppt/slides/slide8.xml" Id="R66d54597e8f84302" /><Relationship Type="http://schemas.openxmlformats.org/officeDocument/2006/relationships/slide" Target="/ppt/slides/slide9.xml" Id="R39ed8dec51064db8" /><Relationship Type="http://schemas.openxmlformats.org/officeDocument/2006/relationships/slide" Target="/ppt/slides/slide10.xml" Id="Rf4da7ab8e8e845d3" /><Relationship Type="http://schemas.openxmlformats.org/officeDocument/2006/relationships/slide" Target="/ppt/slides/slide11.xml" Id="R33f49a0cbe2f4df4" /><Relationship Type="http://schemas.openxmlformats.org/officeDocument/2006/relationships/slide" Target="/ppt/slides/slide12.xml" Id="R9baa22d2e99e4f6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1cf628412f749e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cf06a6a81f740c6" /><Relationship Type="http://schemas.openxmlformats.org/officeDocument/2006/relationships/notesMaster" Target="/ppt/notesMasters/notesMaster1.xml" Id="R239b0a67031f42a5" /></Relationships>
</file>

<file path=ppt/notesSlides/_rels/notesSlide2.xml.rels>&#65279;<?xml version="1.0" encoding="utf-8"?><Relationships xmlns="http://schemas.openxmlformats.org/package/2006/relationships"><Relationship Type="http://schemas.openxmlformats.org/officeDocument/2006/relationships/slide" Target="/ppt/slides/slide2.xml" Id="R09d185ea36844957" /><Relationship Type="http://schemas.openxmlformats.org/officeDocument/2006/relationships/notesMaster" Target="/ppt/notesMasters/notesMaster1.xml" Id="R61e5cb9207b44c19" /></Relationships>
</file>

<file path=ppt/notesSlides/_rels/notesSlide3.xml.rels>&#65279;<?xml version="1.0" encoding="utf-8"?><Relationships xmlns="http://schemas.openxmlformats.org/package/2006/relationships"><Relationship Type="http://schemas.openxmlformats.org/officeDocument/2006/relationships/slide" Target="/ppt/slides/slide3.xml" Id="Rba02f14965c94b5e" /><Relationship Type="http://schemas.openxmlformats.org/officeDocument/2006/relationships/notesMaster" Target="/ppt/notesMasters/notesMaster1.xml" Id="Rdf971301bfa54ade" /></Relationships>
</file>

<file path=ppt/notesSlides/_rels/notesSlide4.xml.rels>&#65279;<?xml version="1.0" encoding="utf-8"?><Relationships xmlns="http://schemas.openxmlformats.org/package/2006/relationships"><Relationship Type="http://schemas.openxmlformats.org/officeDocument/2006/relationships/slide" Target="/ppt/slides/slide4.xml" Id="R72b0a240cf8e4613" /><Relationship Type="http://schemas.openxmlformats.org/officeDocument/2006/relationships/notesMaster" Target="/ppt/notesMasters/notesMaster1.xml" Id="Reac592c249e44718" /></Relationships>
</file>

<file path=ppt/notesSlides/_rels/notesSlide5.xml.rels>&#65279;<?xml version="1.0" encoding="utf-8"?><Relationships xmlns="http://schemas.openxmlformats.org/package/2006/relationships"><Relationship Type="http://schemas.openxmlformats.org/officeDocument/2006/relationships/slide" Target="/ppt/slides/slide5.xml" Id="R02b0d505a6414d82" /><Relationship Type="http://schemas.openxmlformats.org/officeDocument/2006/relationships/notesMaster" Target="/ppt/notesMasters/notesMaster1.xml" Id="Rf46de2717ced4f41" /></Relationships>
</file>

<file path=ppt/notesSlides/_rels/notesSlide6.xml.rels>&#65279;<?xml version="1.0" encoding="utf-8"?><Relationships xmlns="http://schemas.openxmlformats.org/package/2006/relationships"><Relationship Type="http://schemas.openxmlformats.org/officeDocument/2006/relationships/slide" Target="/ppt/slides/slide6.xml" Id="R89803f78a6884195" /><Relationship Type="http://schemas.openxmlformats.org/officeDocument/2006/relationships/notesMaster" Target="/ppt/notesMasters/notesMaster1.xml" Id="R93728ada0b9146a4" /></Relationships>
</file>

<file path=ppt/notesSlides/_rels/notesSlide7.xml.rels>&#65279;<?xml version="1.0" encoding="utf-8"?><Relationships xmlns="http://schemas.openxmlformats.org/package/2006/relationships"><Relationship Type="http://schemas.openxmlformats.org/officeDocument/2006/relationships/slide" Target="/ppt/slides/slide7.xml" Id="R3cc0a52b65f0470e" /><Relationship Type="http://schemas.openxmlformats.org/officeDocument/2006/relationships/notesMaster" Target="/ppt/notesMasters/notesMaster1.xml" Id="Raf613ee043674b29" /></Relationships>
</file>

<file path=ppt/notesSlides/_rels/notesSlide8.xml.rels>&#65279;<?xml version="1.0" encoding="utf-8"?><Relationships xmlns="http://schemas.openxmlformats.org/package/2006/relationships"><Relationship Type="http://schemas.openxmlformats.org/officeDocument/2006/relationships/slide" Target="/ppt/slides/slide8.xml" Id="Ra741557769794fe6" /><Relationship Type="http://schemas.openxmlformats.org/officeDocument/2006/relationships/notesMaster" Target="/ppt/notesMasters/notesMaster1.xml" Id="Rc6b8b36d9a5b4d74" /></Relationships>
</file>

<file path=ppt/notesSlides/_rels/notesSlide9.xml.rels>&#65279;<?xml version="1.0" encoding="utf-8"?><Relationships xmlns="http://schemas.openxmlformats.org/package/2006/relationships"><Relationship Type="http://schemas.openxmlformats.org/officeDocument/2006/relationships/slide" Target="/ppt/slides/slide9.xml" Id="Recf46de24bcc43ee" /><Relationship Type="http://schemas.openxmlformats.org/officeDocument/2006/relationships/notesMaster" Target="/ppt/notesMasters/notesMaster1.xml" Id="Recdde861eb6f4ff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cf3978b828247f7" /><Relationship Type="http://schemas.openxmlformats.org/officeDocument/2006/relationships/notesMaster" Target="/ppt/notesMasters/notesMaster1.xml" Id="R953924edc2bb437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60bee8f030649e0" /><Relationship Type="http://schemas.openxmlformats.org/officeDocument/2006/relationships/notesMaster" Target="/ppt/notesMasters/notesMaster1.xml" Id="R799332354989478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17ba050733f4882" /><Relationship Type="http://schemas.openxmlformats.org/officeDocument/2006/relationships/notesMaster" Target="/ppt/notesMasters/notesMaster1.xml" Id="R98a180df6c8041a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backup script prints completed. What does that tell you? Perhaps a command reached its final line. It does not yet tell you whether the archive contains the right files or whether those files can be restored. Today we will make that promise precise. Our source is a small study folder with regular notes, a filename containing a space, and a hidden marker. We will archive it, record a digest, restore it into a separate directory, and compare the contents. Then we will change a restored copy to prove the comparison can detect a real difference. All of this happens locally with disposable teaching files.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adding shell commands, define the contract. Our utility accepts an existing source directory and the name of a new backup directory. The parent of that new directory must already exist. A missing source is rejected. An existing destination is rejected so we do not silently replace a previous copy. A destination inside the source is rejected so we cannot accidentally keep archiving earlier backups. Successful creation produces an archive, a checksum file, and a marker. The output deliberately says created and reminds us that restore verification is separate. This is a teaching tool for trusted files that are not changing during the run. The contract does not cover live databases or whole-system recovery.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Paths are data, and a filename with a space should remain one argument. Double-quote variable expansions when passing a path to a command. Single quotes are useful for a literal format string, while double quotes allow a variable’s value to expand without word splitting. Use printf with a fixed format and provide the value as a separate argument. Our variables use a project prefix instead of replacing common shell variables. We also avoid parsing ls output to find files. Tar changes into the source directory and archives dot, which includes hidden files. The filename-with-a-space and hidden-marker fixtures will confirm those choices through a real restore.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Commands communicate through output and an exit status. Usually zero means success, but nonzero meanings depend on the tool. A comparison command can distinguish equal contents, different contents, and an error opening a file. When a failure is expected, handle it in an if statement. Capture the status immediately in the else branch before another command replaces it. Be careful with the exclamation mark, because it reverses a command’s status for the condition. If you need the original code, do not invert it first and then assume the value is unchanged. Clear errors should go to standard error, and a failed required step should stop the utility from reporting successful completion.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Shell options are useful guardrails, but they do not understand your task. Nounset catches many expansions of missing variables. Pipefail changes a pipeline’s status so a failing component is not hidden by a successful final command. You will also see errexit, commonly written as set minus e. Its behavior has exceptions around conditions and command lists, so it is not a complete error-handling policy by itself. Our utility checks each critical step directly: archive creation, readable structure, finalization, and hashing. The lab runner handles expected failures explicitly. A Bash syntax check is worth doing too, but syntax correctness cannot prove that the files restore. That requires executing meaningful cases.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lab gets its own temporary directory from mktemp instead of assuming a fixed name is unused. It sets a restrictive file-creation mask so new material is not broadly accessible. That mask is not encryption, and it does not rewrite permissions on unrelated files. An exit trap handles ordinary cleanup; interrupt and terminate handlers exit so the cleanup can run. A forced kill or power loss can still leave temporary files. Our cleanup lists exact fixture names, then removes empty directories. It never recursively deletes a broad path. If an unexpected file appears, the directory stays for inspection. The script’s ownership of temporary data should be as clear as its ownership of a process.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archive begins with a partial filename inside the newly created backup directory. Tar creates it from the selected source directory, storing relative paths. A listing check confirms tar can read the structure before we finalize the name. This is useful but limited: a readable member list does not prove restored content matches. Next the utility computes a checksum and writes its completion marker only after those steps succeed. If creation fails, incomplete output stays available for inspection and the script returns an error. This arrangement makes results understandable, but it does not turn several filesystem writes into a production transaction. Power loss and storage failure still need a broader recovery design.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integrity digest gives us a value derived from the archive’s bytes. On common Linux systems, sha256sum can create and check that value. On macOS, shasum with the SHA-256 option is often available. The supplied utility selects a supported command rather than assuming one platform. A matching digest means the archive matches the saved digest. It does not prove that the original source was complete, that an application can use the files, or that nobody replaced both archive and checksum. Those are different requirements. For today’s exercise, checking the digest between creation and restore gives us a useful integrity signal. We still need to extract and compare the actual files.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restore test should not overwrite the source you are using for comparison. Extract into the empty restore directory created by the runner. This exercise only extracts the archive it just made from its own trusted fixtures. After extraction, cmp checks each regular file’s bytes, and a recursive diff checks this small directory tree. The source includes a normal filename, a filename with a space, and a hidden filename. These are purposeful cases, not extra decoration. The checks establish content recovery for those files. They do not fully test ownership, access-control lists, extended attributes, every symlink behavior, or live-application consistency. A useful verification report names the properties it actually measured.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utility and runner, check their syntax, then run the lab with Bash. It needs tar and either supported checksum command, but no cloud account, internet connection, or administrator access. First it creates and restores the fixture successfully. You should see the archive checksum marked OK and a successful three-file comparison. Next it tries a missing source, an existing backup directory, and a destination inside the source. Each must be rejected without the promised output being overwritten or incorrectly created. Finally the runner changes only the restored notes and expects comparison status one. This last check is important: it demonstrates that the verifier can recognize a difference instead of always announcing success.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the end of the exercise, the runner removes only its own named fixture files and their empty directories. The standalone utility behaves differently because its purpose is to create a backup someone can keep. It retains created output and reports where it lives. Be clear about which program owns each lifecycle. Repeating the lab creates a new temporary directory and tests the same behaviors again. It does not need a scheduled task or modifications to your shell configuration. If a prerequisite is absent, the runner explains what is missing rather than installing tools silently. The result should be understandable on a second read, including where failure evidence would remain.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exercise proves something useful and bounded: three regular teaching files can be archived and restored correctly, and the script catches several meaningful failure cases. A real backup service needs more decisions. How much work can be lost? How quickly must it return? Where is a protected copy stored? Who can restore it, and how often do they rehearse? Live databases need a consistent backup mechanism rather than an arbitrary archive of changing files. Same-disk copies do not protect against losing that disk. Keep your portfolio claim as specific as your evidence: describe the contract, the tested platform, the successful restore, and the deliberate failure the verifier detected. That is a strong foundation for later cloud automation.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29ae8e96a1a427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849911551bb4f52" /><Relationship Type="http://schemas.openxmlformats.org/officeDocument/2006/relationships/slideLayout" Target="/ppt/slideLayouts/slideLayout1.xml" Id="R65702c4ce8c7433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5702c4ce8c7433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40bc42e62204cdc" /><Relationship Type="http://schemas.openxmlformats.org/officeDocument/2006/relationships/notesSlide" Target="/ppt/notesSlides/notesSlide1.xml" Id="Rcf987e118ff0482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c8a44752a1448f1" /><Relationship Type="http://schemas.openxmlformats.org/officeDocument/2006/relationships/notesSlide" Target="/ppt/notesSlides/notesSlide2.xml" Id="R30ca76034b22449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354883aa9644f31" /><Relationship Type="http://schemas.openxmlformats.org/officeDocument/2006/relationships/notesSlide" Target="/ppt/notesSlides/notesSlide3.xml" Id="Rafe203d0b1ce460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742264d7df44c37" /><Relationship Type="http://schemas.openxmlformats.org/officeDocument/2006/relationships/notesSlide" Target="/ppt/notesSlides/notesSlide4.xml" Id="R383431e856b4402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8970123a45543af" /><Relationship Type="http://schemas.openxmlformats.org/officeDocument/2006/relationships/notesSlide" Target="/ppt/notesSlides/notesSlide5.xml" Id="R539f6a49341347e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bb49251d8574ad5" /><Relationship Type="http://schemas.openxmlformats.org/officeDocument/2006/relationships/notesSlide" Target="/ppt/notesSlides/notesSlide6.xml" Id="R1b429ea8b12a462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849b0e1b2b4461a" /><Relationship Type="http://schemas.openxmlformats.org/officeDocument/2006/relationships/notesSlide" Target="/ppt/notesSlides/notesSlide7.xml" Id="Re0b05ad8fe4a47c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7ce05bc54b44699" /><Relationship Type="http://schemas.openxmlformats.org/officeDocument/2006/relationships/notesSlide" Target="/ppt/notesSlides/notesSlide8.xml" Id="R95ace2f104374e3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1aef55d772c4798" /><Relationship Type="http://schemas.openxmlformats.org/officeDocument/2006/relationships/notesSlide" Target="/ppt/notesSlides/notesSlide9.xml" Id="R876cf5936f224e1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82a43a41b1845c2" /><Relationship Type="http://schemas.openxmlformats.org/officeDocument/2006/relationships/notesSlide" Target="/ppt/notesSlides/notesSlide10.xml" Id="R040891ade5894a9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94c7b21d3f34faa" /><Relationship Type="http://schemas.openxmlformats.org/officeDocument/2006/relationships/notesSlide" Target="/ppt/notesSlides/notesSlide11.xml" Id="R7b9025ea6f954bc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7ab162f06314ad4" /><Relationship Type="http://schemas.openxmlformats.org/officeDocument/2006/relationships/notesSlide" Target="/ppt/notesSlides/notesSlide12.xml" Id="R09ce7402bf1043fa" /></Relationships>
</file>

<file path=ppt/slides/slide1.xml><?xml version="1.0" encoding="utf-8"?>
<p:sld xmlns:p="http://schemas.openxmlformats.org/presentationml/2006/main">
  <p:cSld>
    <p:bg>
      <p:bgPr>
        <a:solidFill xmlns:a="http://schemas.openxmlformats.org/drawingml/2006/main">
          <a:srgbClr val="0B1F3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06DAB5D-F926-4EC1-B5E5-E68BA9AC3541}"/>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C2FF"/>
                </a:solidFill>
                <a:latin typeface="DejaVu Sans"/>
                <a:ea typeface="DejaVu Sans"/>
                <a:cs typeface="DejaVu Sans"/>
              </a:defRPr>
            </a:pPr>
            <a:r>
              <a:rPr sz="1575" b="1">
                <a:solidFill>
                  <a:srgbClr val="00C2F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E718C2FE-B194-4E11-A5A9-1098D3EDAB85}"/>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1">
                <a:solidFill>
                  <a:srgbClr val="FFFFFF"/>
                </a:solidFill>
                <a:latin typeface="DejaVu Sans"/>
                <a:ea typeface="DejaVu Sans"/>
                <a:cs typeface="DejaVu Sans"/>
              </a:defRPr>
            </a:pPr>
            <a:r>
              <a:rPr sz="4125" b="1">
                <a:solidFill>
                  <a:srgbClr val="FFFFFF"/>
                </a:solidFill>
                <a:latin typeface="DejaVu Sans"/>
                <a:ea typeface="DejaVu Sans"/>
                <a:cs typeface="DejaVu Sans"/>
              </a:rPr>
              <a:t>Can you restore the backup?</a:t>
            </a:r>
          </a:p>
        </p:txBody>
      </p:sp>
      <p:sp>
        <p:nvSpPr>
          <p:cNvPr id="3" name="">
            <a:extLst xmlns:a="http://schemas.openxmlformats.org/drawingml/2006/main">
              <a:ext uri="{FF2B5EF4-FFF2-40B4-BE49-F238E27FC236}">
                <a16:creationId xmlns:a16="http://schemas.microsoft.com/office/drawing/2014/main" id="{C385284F-850A-469D-BF1F-DDB8674E06A1}"/>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A completion message is a promise.</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Create → check → restore → compare.</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Test a deliberate failure too.</a:t>
            </a:r>
          </a:p>
        </p:txBody>
      </p:sp>
      <p:sp>
        <p:nvSpPr>
          <p:cNvPr id="4" name="">
            <a:extLst xmlns:a="http://schemas.openxmlformats.org/drawingml/2006/main">
              <a:ext uri="{FF2B5EF4-FFF2-40B4-BE49-F238E27FC236}">
                <a16:creationId xmlns:a16="http://schemas.microsoft.com/office/drawing/2014/main" id="{2011B355-4989-44DA-82A3-58C92A78ED24}"/>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439FB723-C8F5-4BA5-AD67-FB58035C7777}"/>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01 / 12</a:t>
            </a:r>
          </a:p>
        </p:txBody>
      </p:sp>
    </p:spTree>
    <p:extLst>
      <p:ext uri="{BB962C8B-B14F-4D97-AF65-F5344CB8AC3E}">
        <p14:creationId xmlns:p14="http://schemas.microsoft.com/office/powerpoint/2010/main" val="2130168236"/>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068455A-6B02-465B-99CD-F001B2760284}"/>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2979A2DC-6B23-4CAB-9331-F6E5A96EF6DF}"/>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Write the script’s contract</a:t>
            </a:r>
          </a:p>
        </p:txBody>
      </p:sp>
      <p:sp>
        <p:nvSpPr>
          <p:cNvPr id="3" name="">
            <a:extLst xmlns:a="http://schemas.openxmlformats.org/drawingml/2006/main">
              <a:ext uri="{FF2B5EF4-FFF2-40B4-BE49-F238E27FC236}">
                <a16:creationId xmlns:a16="http://schemas.microsoft.com/office/drawing/2014/main" id="{6A213982-6E47-425D-989C-69EEF2F0851F}"/>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Input: existing source and new backup directory.</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Reject missing, existing, or nested targets.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Created does not yet mean restore verified.</a:t>
            </a:r>
          </a:p>
        </p:txBody>
      </p:sp>
      <p:sp>
        <p:nvSpPr>
          <p:cNvPr id="4" name="">
            <a:extLst xmlns:a="http://schemas.openxmlformats.org/drawingml/2006/main">
              <a:ext uri="{FF2B5EF4-FFF2-40B4-BE49-F238E27FC236}">
                <a16:creationId xmlns:a16="http://schemas.microsoft.com/office/drawing/2014/main" id="{D427477D-A102-467B-A038-F3D20CAC339F}"/>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A9E8C1ED-04A1-4DEC-BEE0-FBFFAE017735}"/>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02 / 12</a:t>
            </a:r>
          </a:p>
        </p:txBody>
      </p:sp>
    </p:spTree>
    <p:extLst>
      <p:ext uri="{BB962C8B-B14F-4D97-AF65-F5344CB8AC3E}">
        <p14:creationId xmlns:p14="http://schemas.microsoft.com/office/powerpoint/2010/main" val="1216600102"/>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2EBD56F-5EDD-4069-B443-E00D1C65354A}"/>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D3BA7448-92F3-497A-8BBD-841F2A8072B6}"/>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Keep one path as one argument</a:t>
            </a:r>
          </a:p>
        </p:txBody>
      </p:sp>
      <p:sp>
        <p:nvSpPr>
          <p:cNvPr id="3" name="">
            <a:extLst xmlns:a="http://schemas.openxmlformats.org/drawingml/2006/main">
              <a:ext uri="{FF2B5EF4-FFF2-40B4-BE49-F238E27FC236}">
                <a16:creationId xmlns:a16="http://schemas.microsoft.com/office/drawing/2014/main" id="{1FC70978-8AF4-46C2-BA1D-772D75713354}"/>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Quote variable expansions used as paths.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Use printf with a literal format string.</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Archive the source directory’s dotfiles too.</a:t>
            </a:r>
          </a:p>
        </p:txBody>
      </p:sp>
      <p:sp>
        <p:nvSpPr>
          <p:cNvPr id="4" name="">
            <a:extLst xmlns:a="http://schemas.openxmlformats.org/drawingml/2006/main">
              <a:ext uri="{FF2B5EF4-FFF2-40B4-BE49-F238E27FC236}">
                <a16:creationId xmlns:a16="http://schemas.microsoft.com/office/drawing/2014/main" id="{8D625291-210E-49CE-8E11-14EB14648CE4}"/>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3A2AFFDE-2B55-480C-98DC-A78A45800A9F}"/>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03 / 12</a:t>
            </a:r>
          </a:p>
        </p:txBody>
      </p:sp>
    </p:spTree>
    <p:extLst>
      <p:ext uri="{BB962C8B-B14F-4D97-AF65-F5344CB8AC3E}">
        <p14:creationId xmlns:p14="http://schemas.microsoft.com/office/powerpoint/2010/main" val="747833653"/>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B5655BD-75C3-4767-B7DD-82A434313862}"/>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AD44D03E-28FD-4799-BA39-53917D149871}"/>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Treat status as part of the interface</a:t>
            </a:r>
          </a:p>
        </p:txBody>
      </p:sp>
      <p:sp>
        <p:nvSpPr>
          <p:cNvPr id="3" name="">
            <a:extLst xmlns:a="http://schemas.openxmlformats.org/drawingml/2006/main">
              <a:ext uri="{FF2B5EF4-FFF2-40B4-BE49-F238E27FC236}">
                <a16:creationId xmlns:a16="http://schemas.microsoft.com/office/drawing/2014/main" id="{FC292B44-EAC2-4B6E-9A66-6D73198F69AC}"/>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Capture $? before another command runs.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Use if for expected success or failure.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Write errors to standard error.</a:t>
            </a:r>
          </a:p>
        </p:txBody>
      </p:sp>
      <p:sp>
        <p:nvSpPr>
          <p:cNvPr id="4" name="">
            <a:extLst xmlns:a="http://schemas.openxmlformats.org/drawingml/2006/main">
              <a:ext uri="{FF2B5EF4-FFF2-40B4-BE49-F238E27FC236}">
                <a16:creationId xmlns:a16="http://schemas.microsoft.com/office/drawing/2014/main" id="{87F6E4AD-68D3-41CF-97C9-A18165F601EC}"/>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8B509538-5BC3-4029-9985-DEAB0B59AF6A}"/>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04 / 12</a:t>
            </a:r>
          </a:p>
        </p:txBody>
      </p:sp>
    </p:spTree>
    <p:extLst>
      <p:ext uri="{BB962C8B-B14F-4D97-AF65-F5344CB8AC3E}">
        <p14:creationId xmlns:p14="http://schemas.microsoft.com/office/powerpoint/2010/main" val="1765366297"/>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0E7DA14-17B5-4114-AE5B-82664CA48128}"/>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491DB5C1-65B1-4D22-A039-F8873167105B}"/>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Shell options are helpers</a:t>
            </a:r>
          </a:p>
        </p:txBody>
      </p:sp>
      <p:sp>
        <p:nvSpPr>
          <p:cNvPr id="3" name="">
            <a:extLst xmlns:a="http://schemas.openxmlformats.org/drawingml/2006/main">
              <a:ext uri="{FF2B5EF4-FFF2-40B4-BE49-F238E27FC236}">
                <a16:creationId xmlns:a16="http://schemas.microsoft.com/office/drawing/2014/main" id="{07AE1990-BBED-46B1-A3C9-A668737E8468}"/>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set -u catches many unset-variable mistakes.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pipefail exposes failing pipeline components.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Critical steps still need explicit checks.</a:t>
            </a:r>
          </a:p>
        </p:txBody>
      </p:sp>
      <p:sp>
        <p:nvSpPr>
          <p:cNvPr id="4" name="">
            <a:extLst xmlns:a="http://schemas.openxmlformats.org/drawingml/2006/main">
              <a:ext uri="{FF2B5EF4-FFF2-40B4-BE49-F238E27FC236}">
                <a16:creationId xmlns:a16="http://schemas.microsoft.com/office/drawing/2014/main" id="{F1034275-6749-453B-8178-0BDF0F6F2E86}"/>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A393DF7E-BAE0-4D3E-AD35-3EDF7CA88EA6}"/>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05 / 12</a:t>
            </a:r>
          </a:p>
        </p:txBody>
      </p:sp>
    </p:spTree>
    <p:extLst>
      <p:ext uri="{BB962C8B-B14F-4D97-AF65-F5344CB8AC3E}">
        <p14:creationId xmlns:p14="http://schemas.microsoft.com/office/powerpoint/2010/main" val="1196095493"/>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371AA4E-4278-47FB-BE08-93D21C7B0036}"/>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AC937523-176C-43A5-987B-FFB2E8FCC6F1}"/>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Give temporary data a boundary</a:t>
            </a:r>
          </a:p>
        </p:txBody>
      </p:sp>
      <p:sp>
        <p:nvSpPr>
          <p:cNvPr id="3" name="">
            <a:extLst xmlns:a="http://schemas.openxmlformats.org/drawingml/2006/main">
              <a:ext uri="{FF2B5EF4-FFF2-40B4-BE49-F238E27FC236}">
                <a16:creationId xmlns:a16="http://schemas.microsoft.com/office/drawing/2014/main" id="{1B0A63E0-D559-498C-AF0B-047724E2B9A4}"/>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Create a fresh private temporary directory.</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Use an EXIT trap for ordinary cleanup.</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Remove only names the run created.</a:t>
            </a:r>
          </a:p>
        </p:txBody>
      </p:sp>
      <p:sp>
        <p:nvSpPr>
          <p:cNvPr id="4" name="">
            <a:extLst xmlns:a="http://schemas.openxmlformats.org/drawingml/2006/main">
              <a:ext uri="{FF2B5EF4-FFF2-40B4-BE49-F238E27FC236}">
                <a16:creationId xmlns:a16="http://schemas.microsoft.com/office/drawing/2014/main" id="{35C86A93-C86F-4673-AE55-65D43CE1B364}"/>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EB68555C-376B-4F54-85C5-8439919D81A3}"/>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06 / 12</a:t>
            </a:r>
          </a:p>
        </p:txBody>
      </p:sp>
    </p:spTree>
    <p:extLst>
      <p:ext uri="{BB962C8B-B14F-4D97-AF65-F5344CB8AC3E}">
        <p14:creationId xmlns:p14="http://schemas.microsoft.com/office/powerpoint/2010/main" val="835934014"/>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DB62038-F719-4555-87CD-9428A5D59E9E}"/>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01BBEC12-91F6-4D9E-93DE-CDF469A90FEA}"/>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Build an archive in stages</a:t>
            </a:r>
          </a:p>
        </p:txBody>
      </p:sp>
      <p:sp>
        <p:nvSpPr>
          <p:cNvPr id="3" name="">
            <a:extLst xmlns:a="http://schemas.openxmlformats.org/drawingml/2006/main">
              <a:ext uri="{FF2B5EF4-FFF2-40B4-BE49-F238E27FC236}">
                <a16:creationId xmlns:a16="http://schemas.microsoft.com/office/drawing/2014/main" id="{6EB6B324-EB44-48CA-939D-34D43CF37A86}"/>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Write archive.tar.partial in a new directory.</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List it before finalizing the filename.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Write completion information only after checks.</a:t>
            </a:r>
          </a:p>
        </p:txBody>
      </p:sp>
      <p:sp>
        <p:nvSpPr>
          <p:cNvPr id="4" name="">
            <a:extLst xmlns:a="http://schemas.openxmlformats.org/drawingml/2006/main">
              <a:ext uri="{FF2B5EF4-FFF2-40B4-BE49-F238E27FC236}">
                <a16:creationId xmlns:a16="http://schemas.microsoft.com/office/drawing/2014/main" id="{FEE17847-B869-4A6C-9FEC-785D3F1CC8D6}"/>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0398F8DA-E069-4D45-812B-0FE6939423B3}"/>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07 / 12</a:t>
            </a:r>
          </a:p>
        </p:txBody>
      </p:sp>
    </p:spTree>
    <p:extLst>
      <p:ext uri="{BB962C8B-B14F-4D97-AF65-F5344CB8AC3E}">
        <p14:creationId xmlns:p14="http://schemas.microsoft.com/office/powerpoint/2010/main" val="156093439"/>
      </p:ext>
    </p:extLst>
  </p:cSld>
</p:sld>
</file>

<file path=ppt/slides/slide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63B932E-D6AC-45DD-B105-7D6773498E04}"/>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E5675197-7BD5-46A2-98AD-E08D2DBC1BF7}"/>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Understand the digest’s promise</a:t>
            </a:r>
          </a:p>
        </p:txBody>
      </p:sp>
      <p:sp>
        <p:nvSpPr>
          <p:cNvPr id="3" name="">
            <a:extLst xmlns:a="http://schemas.openxmlformats.org/drawingml/2006/main">
              <a:ext uri="{FF2B5EF4-FFF2-40B4-BE49-F238E27FC236}">
                <a16:creationId xmlns:a16="http://schemas.microsoft.com/office/drawing/2014/main" id="{4FE4E21C-09FB-4A08-8119-166428722AFB}"/>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SHA-256 summarizes archive bytes.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Linux often uses sha256sum.</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macOS often uses shasum -a 256.</a:t>
            </a:r>
          </a:p>
        </p:txBody>
      </p:sp>
      <p:sp>
        <p:nvSpPr>
          <p:cNvPr id="4" name="">
            <a:extLst xmlns:a="http://schemas.openxmlformats.org/drawingml/2006/main">
              <a:ext uri="{FF2B5EF4-FFF2-40B4-BE49-F238E27FC236}">
                <a16:creationId xmlns:a16="http://schemas.microsoft.com/office/drawing/2014/main" id="{C8357E51-5DE7-4A11-8455-A1E9E42E1BF0}"/>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E1D2D6B4-8FE7-4D97-AF09-4153B5A8AE2E}"/>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08 / 12</a:t>
            </a:r>
          </a:p>
        </p:txBody>
      </p:sp>
    </p:spTree>
    <p:extLst>
      <p:ext uri="{BB962C8B-B14F-4D97-AF65-F5344CB8AC3E}">
        <p14:creationId xmlns:p14="http://schemas.microsoft.com/office/powerpoint/2010/main" val="947275521"/>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1E706BE-D723-4A2D-9A31-D3FFC21A7D67}"/>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51648DA0-53F3-45B3-A120-1FCE1FDB8FC6}"/>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Restore somewhere separate</a:t>
            </a:r>
          </a:p>
        </p:txBody>
      </p:sp>
      <p:sp>
        <p:nvSpPr>
          <p:cNvPr id="3" name="">
            <a:extLst xmlns:a="http://schemas.openxmlformats.org/drawingml/2006/main">
              <a:ext uri="{FF2B5EF4-FFF2-40B4-BE49-F238E27FC236}">
                <a16:creationId xmlns:a16="http://schemas.microsoft.com/office/drawing/2014/main" id="{5FC340B6-1125-4906-B564-42F988001ECE}"/>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Extract only this lab’s trusted archive.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Use an empty restore directory.</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Compare content, then state the remaining limits.</a:t>
            </a:r>
          </a:p>
        </p:txBody>
      </p:sp>
      <p:sp>
        <p:nvSpPr>
          <p:cNvPr id="4" name="">
            <a:extLst xmlns:a="http://schemas.openxmlformats.org/drawingml/2006/main">
              <a:ext uri="{FF2B5EF4-FFF2-40B4-BE49-F238E27FC236}">
                <a16:creationId xmlns:a16="http://schemas.microsoft.com/office/drawing/2014/main" id="{B4217707-CA93-4463-A8B1-36CCF6EF8171}"/>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78346A9E-5F00-4EEE-ABEC-A26AAE287D2E}"/>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09 / 12</a:t>
            </a:r>
          </a:p>
        </p:txBody>
      </p:sp>
    </p:spTree>
    <p:extLst>
      <p:ext uri="{BB962C8B-B14F-4D97-AF65-F5344CB8AC3E}">
        <p14:creationId xmlns:p14="http://schemas.microsoft.com/office/powerpoint/2010/main" val="1191026670"/>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430EB54-B0D8-4BC6-827D-8F154A5B0D63}"/>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7ED25B57-CBC5-4D11-B042-3BB42EA47F75}"/>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Run the positive and negative cases</a:t>
            </a:r>
          </a:p>
        </p:txBody>
      </p:sp>
      <p:sp>
        <p:nvSpPr>
          <p:cNvPr id="3" name="">
            <a:extLst xmlns:a="http://schemas.openxmlformats.org/drawingml/2006/main">
              <a:ext uri="{FF2B5EF4-FFF2-40B4-BE49-F238E27FC236}">
                <a16:creationId xmlns:a16="http://schemas.microsoft.com/office/drawing/2014/main" id="{24F0F8E3-A699-41AB-9779-38D6F69E16ED}"/>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bash lab/run-lab.sh</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Verify digest and three restored files.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Reject bad inputs and detect changed content.</a:t>
            </a:r>
          </a:p>
        </p:txBody>
      </p:sp>
      <p:sp>
        <p:nvSpPr>
          <p:cNvPr id="4" name="">
            <a:extLst xmlns:a="http://schemas.openxmlformats.org/drawingml/2006/main">
              <a:ext uri="{FF2B5EF4-FFF2-40B4-BE49-F238E27FC236}">
                <a16:creationId xmlns:a16="http://schemas.microsoft.com/office/drawing/2014/main" id="{C58315D3-D694-4D7F-88E9-057AE07B58E9}"/>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0B231552-203A-4468-973D-83A93018B435}"/>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10 / 12</a:t>
            </a:r>
          </a:p>
        </p:txBody>
      </p:sp>
    </p:spTree>
    <p:extLst>
      <p:ext uri="{BB962C8B-B14F-4D97-AF65-F5344CB8AC3E}">
        <p14:creationId xmlns:p14="http://schemas.microsoft.com/office/powerpoint/2010/main" val="408639181"/>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14A68EA-514F-42B5-B5FE-C49523E29860}"/>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2BE48650-1A1B-4609-A386-DD1031A7ABDF}"/>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Interpret cleanup and repeatability</a:t>
            </a:r>
          </a:p>
        </p:txBody>
      </p:sp>
      <p:sp>
        <p:nvSpPr>
          <p:cNvPr id="3" name="">
            <a:extLst xmlns:a="http://schemas.openxmlformats.org/drawingml/2006/main">
              <a:ext uri="{FF2B5EF4-FFF2-40B4-BE49-F238E27FC236}">
                <a16:creationId xmlns:a16="http://schemas.microsoft.com/office/drawing/2014/main" id="{CDEAE8F3-99A9-46D9-AEE9-AFC73C9FA161}"/>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Runner removes its own disposable fixtures.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Standalone utility retains created backups.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New runs use independent temporary directories.</a:t>
            </a:r>
          </a:p>
        </p:txBody>
      </p:sp>
      <p:sp>
        <p:nvSpPr>
          <p:cNvPr id="4" name="">
            <a:extLst xmlns:a="http://schemas.openxmlformats.org/drawingml/2006/main">
              <a:ext uri="{FF2B5EF4-FFF2-40B4-BE49-F238E27FC236}">
                <a16:creationId xmlns:a16="http://schemas.microsoft.com/office/drawing/2014/main" id="{29049F71-CDA5-4E4E-A026-726BF62199DA}"/>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3B27462E-4F6A-45EA-89C4-7E8A90B20F89}"/>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11 / 12</a:t>
            </a:r>
          </a:p>
        </p:txBody>
      </p:sp>
    </p:spTree>
    <p:extLst>
      <p:ext uri="{BB962C8B-B14F-4D97-AF65-F5344CB8AC3E}">
        <p14:creationId xmlns:p14="http://schemas.microsoft.com/office/powerpoint/2010/main" val="436382601"/>
      </p:ext>
    </p:extLst>
  </p:cSld>
</p:sld>
</file>

<file path=ppt/slides/slide12.xml><?xml version="1.0" encoding="utf-8"?>
<p:sld xmlns:p="http://schemas.openxmlformats.org/presentationml/2006/main">
  <p:cSld>
    <p:bg>
      <p:bgPr>
        <a:solidFill xmlns:a="http://schemas.openxmlformats.org/drawingml/2006/main">
          <a:srgbClr val="0B1F3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DBDBF75-E620-4C7D-AAA4-DD295504F8E9}"/>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C2FF"/>
                </a:solidFill>
                <a:latin typeface="DejaVu Sans"/>
                <a:ea typeface="DejaVu Sans"/>
                <a:cs typeface="DejaVu Sans"/>
              </a:defRPr>
            </a:pPr>
            <a:r>
              <a:rPr sz="1575" b="1">
                <a:solidFill>
                  <a:srgbClr val="00C2F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3E4C1336-0EE6-4F59-931A-424E75FF14C7}"/>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FFFFFF"/>
                </a:solidFill>
                <a:latin typeface="DejaVu Sans"/>
                <a:ea typeface="DejaVu Sans"/>
                <a:cs typeface="DejaVu Sans"/>
              </a:defRPr>
            </a:pPr>
            <a:r>
              <a:rPr sz="3375" b="1">
                <a:solidFill>
                  <a:srgbClr val="FFFFFF"/>
                </a:solidFill>
                <a:latin typeface="DejaVu Sans"/>
                <a:ea typeface="DejaVu Sans"/>
                <a:cs typeface="DejaVu Sans"/>
              </a:rPr>
              <a:t>From a lab to an operating requirement</a:t>
            </a:r>
          </a:p>
        </p:txBody>
      </p:sp>
      <p:sp>
        <p:nvSpPr>
          <p:cNvPr id="3" name="">
            <a:extLst xmlns:a="http://schemas.openxmlformats.org/drawingml/2006/main">
              <a:ext uri="{FF2B5EF4-FFF2-40B4-BE49-F238E27FC236}">
                <a16:creationId xmlns:a16="http://schemas.microsoft.com/office/drawing/2014/main" id="{F4A2A865-7165-4756-9279-24E785D1CE31}"/>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Same-disk copies do not survive disk loss.</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Define retention, protected copies, and recovery time.</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Practice restores before you need them.</a:t>
            </a:r>
          </a:p>
        </p:txBody>
      </p:sp>
      <p:sp>
        <p:nvSpPr>
          <p:cNvPr id="4" name="">
            <a:extLst xmlns:a="http://schemas.openxmlformats.org/drawingml/2006/main">
              <a:ext uri="{FF2B5EF4-FFF2-40B4-BE49-F238E27FC236}">
                <a16:creationId xmlns:a16="http://schemas.microsoft.com/office/drawing/2014/main" id="{7E78DA99-033D-4B17-A998-22A5379C5501}"/>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9ACF86E8-BAB2-4AFC-9990-9845497BFF72}"/>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12 / 12</a:t>
            </a:r>
          </a:p>
        </p:txBody>
      </p:sp>
    </p:spTree>
    <p:extLst>
      <p:ext uri="{BB962C8B-B14F-4D97-AF65-F5344CB8AC3E}">
        <p14:creationId xmlns:p14="http://schemas.microsoft.com/office/powerpoint/2010/main" val="46467845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2026-09-18T15:18:26.5960000Z</dcterms:created>
  <dcterms:modified xsi:type="dcterms:W3CDTF">2026-09-18T15:18:26.5970000Z</dcterms:modified>
</coreProperties>
</file>