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4cfa61586ed4364" /><Relationship Type="http://schemas.openxmlformats.org/officeDocument/2006/relationships/extended-properties" Target="/docProps/app.xml" Id="Rdce2c04d4c8f4d7e" /><Relationship Type="http://schemas.openxmlformats.org/officeDocument/2006/relationships/officeDocument" Target="/ppt/presentation.xml" Id="Ra5de21bbef1644dd" /></Relationships>
</file>

<file path=ppt/presentation.xml><?xml version="1.0" encoding="utf-8"?>
<p:presentation xmlns:p="http://schemas.openxmlformats.org/presentationml/2006/main">
  <p:sldMasterIdLst>
    <p:sldMasterId xmlns:r="http://schemas.openxmlformats.org/officeDocument/2006/relationships" id="2147483648" r:id="R828248862edc45a8"/>
  </p:sldMasterIdLst>
  <p:notesMasterIdLst>
    <p:notesMasterId xmlns:r="http://schemas.openxmlformats.org/officeDocument/2006/relationships" r:id="R779f496de76744d7"/>
  </p:notesMasterIdLst>
  <p:sldIdLst>
    <p:sldId xmlns:r="http://schemas.openxmlformats.org/officeDocument/2006/relationships" id="256" r:id="Rdbb01cee09da4533"/>
    <p:sldId xmlns:r="http://schemas.openxmlformats.org/officeDocument/2006/relationships" id="257" r:id="R6a59ea718e984dbe"/>
    <p:sldId xmlns:r="http://schemas.openxmlformats.org/officeDocument/2006/relationships" id="258" r:id="Raf213ac287de4c26"/>
    <p:sldId xmlns:r="http://schemas.openxmlformats.org/officeDocument/2006/relationships" id="259" r:id="Re1f8ad2f69804821"/>
    <p:sldId xmlns:r="http://schemas.openxmlformats.org/officeDocument/2006/relationships" id="260" r:id="R048b84d3c28d48b9"/>
    <p:sldId xmlns:r="http://schemas.openxmlformats.org/officeDocument/2006/relationships" id="261" r:id="Reed8f91366d1423b"/>
    <p:sldId xmlns:r="http://schemas.openxmlformats.org/officeDocument/2006/relationships" id="262" r:id="Ra8283fdd91334818"/>
    <p:sldId xmlns:r="http://schemas.openxmlformats.org/officeDocument/2006/relationships" id="263" r:id="R294065c141dc4f04"/>
    <p:sldId xmlns:r="http://schemas.openxmlformats.org/officeDocument/2006/relationships" id="264" r:id="R6a1374b5b94543de"/>
    <p:sldId xmlns:r="http://schemas.openxmlformats.org/officeDocument/2006/relationships" id="265" r:id="R8190cf4e9d7f4721"/>
    <p:sldId xmlns:r="http://schemas.openxmlformats.org/officeDocument/2006/relationships" id="266" r:id="R511318a8a7cf4414"/>
    <p:sldId xmlns:r="http://schemas.openxmlformats.org/officeDocument/2006/relationships" id="267" r:id="R1013e341d17443c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3071401ce9b4379" /><Relationship Type="http://schemas.openxmlformats.org/officeDocument/2006/relationships/slideMaster" Target="/ppt/slideMasters/slideMaster1.xml" Id="R828248862edc45a8" /><Relationship Type="http://schemas.openxmlformats.org/officeDocument/2006/relationships/notesMaster" Target="/ppt/notesMasters/notesMaster1.xml" Id="R779f496de76744d7" /><Relationship Type="http://schemas.openxmlformats.org/officeDocument/2006/relationships/presProps" Target="/ppt/presProps.xml" Id="Rfda9627281084952" /><Relationship Type="http://schemas.openxmlformats.org/officeDocument/2006/relationships/tableStyles" Target="/ppt/tableStyles.xml" Id="Rab758c9fa6fc4402" /><Relationship Type="http://schemas.openxmlformats.org/officeDocument/2006/relationships/slide" Target="/ppt/slides/slide1.xml" Id="Rdbb01cee09da4533" /><Relationship Type="http://schemas.openxmlformats.org/officeDocument/2006/relationships/slide" Target="/ppt/slides/slide2.xml" Id="R6a59ea718e984dbe" /><Relationship Type="http://schemas.openxmlformats.org/officeDocument/2006/relationships/slide" Target="/ppt/slides/slide3.xml" Id="Raf213ac287de4c26" /><Relationship Type="http://schemas.openxmlformats.org/officeDocument/2006/relationships/slide" Target="/ppt/slides/slide4.xml" Id="Re1f8ad2f69804821" /><Relationship Type="http://schemas.openxmlformats.org/officeDocument/2006/relationships/slide" Target="/ppt/slides/slide5.xml" Id="R048b84d3c28d48b9" /><Relationship Type="http://schemas.openxmlformats.org/officeDocument/2006/relationships/slide" Target="/ppt/slides/slide6.xml" Id="Reed8f91366d1423b" /><Relationship Type="http://schemas.openxmlformats.org/officeDocument/2006/relationships/slide" Target="/ppt/slides/slide7.xml" Id="Ra8283fdd91334818" /><Relationship Type="http://schemas.openxmlformats.org/officeDocument/2006/relationships/slide" Target="/ppt/slides/slide8.xml" Id="R294065c141dc4f04" /><Relationship Type="http://schemas.openxmlformats.org/officeDocument/2006/relationships/slide" Target="/ppt/slides/slide9.xml" Id="R6a1374b5b94543de" /><Relationship Type="http://schemas.openxmlformats.org/officeDocument/2006/relationships/slide" Target="/ppt/slides/slide10.xml" Id="R8190cf4e9d7f4721" /><Relationship Type="http://schemas.openxmlformats.org/officeDocument/2006/relationships/slide" Target="/ppt/slides/slide11.xml" Id="R511318a8a7cf4414" /><Relationship Type="http://schemas.openxmlformats.org/officeDocument/2006/relationships/slide" Target="/ppt/slides/slide12.xml" Id="R1013e341d17443c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0d9a08560b045c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2e6df5ee7b84121" /><Relationship Type="http://schemas.openxmlformats.org/officeDocument/2006/relationships/notesMaster" Target="/ppt/notesMasters/notesMaster1.xml" Id="Rc6d69f148a9e4ee7"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2fe4228f004251" /><Relationship Type="http://schemas.openxmlformats.org/officeDocument/2006/relationships/notesMaster" Target="/ppt/notesMasters/notesMaster1.xml" Id="Rf764599a3c0349f9" /></Relationships>
</file>

<file path=ppt/notesSlides/_rels/notesSlide3.xml.rels>&#65279;<?xml version="1.0" encoding="utf-8"?><Relationships xmlns="http://schemas.openxmlformats.org/package/2006/relationships"><Relationship Type="http://schemas.openxmlformats.org/officeDocument/2006/relationships/slide" Target="/ppt/slides/slide3.xml" Id="R030c5ce8f2af4389" /><Relationship Type="http://schemas.openxmlformats.org/officeDocument/2006/relationships/notesMaster" Target="/ppt/notesMasters/notesMaster1.xml" Id="Rd20017241c6a47ff" /></Relationships>
</file>

<file path=ppt/notesSlides/_rels/notesSlide4.xml.rels>&#65279;<?xml version="1.0" encoding="utf-8"?><Relationships xmlns="http://schemas.openxmlformats.org/package/2006/relationships"><Relationship Type="http://schemas.openxmlformats.org/officeDocument/2006/relationships/slide" Target="/ppt/slides/slide4.xml" Id="R30581d17b7b84fca" /><Relationship Type="http://schemas.openxmlformats.org/officeDocument/2006/relationships/notesMaster" Target="/ppt/notesMasters/notesMaster1.xml" Id="Rc756ec46d9154a23"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1e6b693bb24659" /><Relationship Type="http://schemas.openxmlformats.org/officeDocument/2006/relationships/notesMaster" Target="/ppt/notesMasters/notesMaster1.xml" Id="R3ff4b3f06ba94356" /></Relationships>
</file>

<file path=ppt/notesSlides/_rels/notesSlide6.xml.rels>&#65279;<?xml version="1.0" encoding="utf-8"?><Relationships xmlns="http://schemas.openxmlformats.org/package/2006/relationships"><Relationship Type="http://schemas.openxmlformats.org/officeDocument/2006/relationships/slide" Target="/ppt/slides/slide6.xml" Id="R74374f57fb0940e9" /><Relationship Type="http://schemas.openxmlformats.org/officeDocument/2006/relationships/notesMaster" Target="/ppt/notesMasters/notesMaster1.xml" Id="Rd1a708d435de4fe4" /></Relationships>
</file>

<file path=ppt/notesSlides/_rels/notesSlide7.xml.rels>&#65279;<?xml version="1.0" encoding="utf-8"?><Relationships xmlns="http://schemas.openxmlformats.org/package/2006/relationships"><Relationship Type="http://schemas.openxmlformats.org/officeDocument/2006/relationships/slide" Target="/ppt/slides/slide7.xml" Id="R4d27bdd36d28432c" /><Relationship Type="http://schemas.openxmlformats.org/officeDocument/2006/relationships/notesMaster" Target="/ppt/notesMasters/notesMaster1.xml" Id="R6d11886b51554ca9" /></Relationships>
</file>

<file path=ppt/notesSlides/_rels/notesSlide8.xml.rels>&#65279;<?xml version="1.0" encoding="utf-8"?><Relationships xmlns="http://schemas.openxmlformats.org/package/2006/relationships"><Relationship Type="http://schemas.openxmlformats.org/officeDocument/2006/relationships/slide" Target="/ppt/slides/slide8.xml" Id="R37897d1b5a344f94" /><Relationship Type="http://schemas.openxmlformats.org/officeDocument/2006/relationships/notesMaster" Target="/ppt/notesMasters/notesMaster1.xml" Id="R1e0be0d294e94b17" /></Relationships>
</file>

<file path=ppt/notesSlides/_rels/notesSlide9.xml.rels>&#65279;<?xml version="1.0" encoding="utf-8"?><Relationships xmlns="http://schemas.openxmlformats.org/package/2006/relationships"><Relationship Type="http://schemas.openxmlformats.org/officeDocument/2006/relationships/slide" Target="/ppt/slides/slide9.xml" Id="R8428554ce4544750" /><Relationship Type="http://schemas.openxmlformats.org/officeDocument/2006/relationships/notesMaster" Target="/ppt/notesMasters/notesMaster1.xml" Id="R78da72edc9d1431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7d1eadb09674cc6" /><Relationship Type="http://schemas.openxmlformats.org/officeDocument/2006/relationships/notesMaster" Target="/ppt/notesMasters/notesMaster1.xml" Id="Rb46b1722b674401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eb84dd9216432b" /><Relationship Type="http://schemas.openxmlformats.org/officeDocument/2006/relationships/notesMaster" Target="/ppt/notesMasters/notesMaster1.xml" Id="Rd05950d686924b4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0ed2c24af7c4b14" /><Relationship Type="http://schemas.openxmlformats.org/officeDocument/2006/relationships/notesMaster" Target="/ppt/notesMasters/notesMaster1.xml" Id="R3f386758bad2420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teammate says the website is down. You open the home page and it works, but the orders page fails. Another teammate wants to restart the server. Before changing anything, make the report precise. Which request fails, from which client, and when? In today’s local exercise, the health endpoint returns two hundred while the orders endpoint returns five hundred and three. Both come from the same running process. Our job is to explain that evidence. The shop and its inventory timeout are synthetic teaching fixtures. You will leave with a troubleshooting method you can repeat, and an incident note that says exactly what your tests establish.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Start with an observation: the orders route returned five hundred and three. A hypothesis might be that the process cannot reach inventory. Now choose a test that separates that explanation from others. Looking at the application’s matching log window may reveal a dependency timeout. That is more useful than repeatedly listing processes. Keep the chain visible: what you saw, what you think it means, and what you checked next. An error message is evidence, but it may describe only one side of a conversation. A caller can time out while the dependency is working slowly. Good troubleshooting narrows uncertainty in small steps, and says what remains unknown.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first useful commands are often ordinary ones. Hostname tells you where you are. Date with the UTC option gives a common time reference. Whoami shows the current identity, and pwd shows the working directory. These checks matter after SSH because the terminal looks familiar even when the machine changes. A perfect diagnosis of the staging server will not explain a production problem. Write the environment alongside the timestamp. Collect a focused excerpt, such as a route, status, and request identifier. Full environment dumps and logs can contain credentials or customer information. More output is not automatically more evidence. Keep what answers the question you are investigating.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Inspect a known process ID rather than searching an enormous process list and guessing. Ask ps for its ID, parent, state, elapsed lifetime, and command name. The command-name field also avoids exposing full arguments unnecessarily. Sleeping is often normal: services spend time waiting for requests. Running means a task is running or ready to run. A zombie has already exited and is awaiting collection by its parent. None of these labels tells you whether an order succeeds. Resource use also needs time context. One CPU snapshot cannot establish a sustained bottleneck. Keep process inspection as one layer in the investigation, then test what the service actually does.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Resource checks help explain what surrounds a failure. On Linux, uptime shows load averages, free shows memory, and df shows filesystem capacity. Load is not a CPU percentage. It includes runnable tasks and tasks in uninterruptible sleep, often waiting for I/O. Compare it with the machine’s CPU capacity and a time window. Memory cache is useful, so do not label a host out of memory just because the free column is small. For storage, df on a directory reports that directory’s filesystem. Many tiny files can exhaust inodes before bytes. These Linux checks are optional context for today’s portable lab. macOS displays some of these concepts through different tools.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Logs become useful when you limit them to the question. Start with a small tail, then search for the failed route or a request identifier. Surrounding lines may explain an error better than the matching line alone. For a real Linux service using systemd, journalctl can select the service unit, recent time window, and maximum lines. The unit name must actually exist on that host. Empty output can reflect the wrong unit, limited access, or logs stored elsewhere. In our fixture, the orders response produces a line naming an inventory timeout. That gives us a next investigation target. It does not independently prove the dependency’s underlying root cause.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Separate three questions. Is the service listening? Can this client reach the listener? Does the requested operation succeed? On Linux, ss can list listening TCP sockets. A process-information option can associate sockets with processes when permissions allow. On macOS, lsof can provide a listener view instead. Our server binds to the loopback address, so it stays on your computer. That is the intended boundary for the exercise. A successful local connection does not test an internet route, a load balancer, or a security group. Even after a connection succeeds, the application can reject or fail the operation. Keep each layer’s conclusion as narrow as the test that produced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Curl lets you test a specific route without a browser. Give the request a connection timeout and a maximum total time, so an investigation cannot hang indefinitely. Save the response body separately and print the HTTP status. That makes the result easier to read and compare. A connection timeout means you did not complete that phase within the deadline. An HTTP five hundred and three means an HTTP response reached you from something on the path. It does not mean the full application is healthy, but it is different evidence from a name-resolution failure. For today’s fixture, use the printed local port. The operating system chooses an available one each run.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There is a common monitoring mistake here. Curl can successfully transfer an HTTP error response and return a successful shell status. The HTTP result and the command’s exit status are different signals. If your script needs HTTP errors to count as failures, add the fail option and handle the result. Our five hundred and three response then produces curl exit status twenty-two. Capture an exit status immediately because the next command replaces it. The lab uses an if statement for this expected failure, so the negative test does not look like an accidental script crash. A health endpoint also needs interpretation: it may measure process liveness without checking every dependency used by a business request.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Read the supplied runner, then execute it with Bash from the lesson directory. It needs Python three and curl, but no cloud account or administrator permissions. The runner creates a temporary directory and starts a small server that only listens on loopback. You will see the owned process ID, then two HTTP results. Health returns two hundred. Orders returns five hundred and three. The log names the synthetic inventory timeout. The runner also checks that curl’s fail option produces the expected exit status. The first count of failed requests is one because it is printed before the second negative test. Notice the sequence before treating different counts as contradictory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Turn the output into a short incident note. State the symptom, the working and failing scope, the evidence, a next test, and the limit of your investigation. In our case, a local client reaches a live process, but the orders route reports a synthetic inventory timeout. A reasonable next test in a real system would inspect the matching dependency time window and the caller’s timeout configuration. We have not tested real inventory, DNS, TLS, or external networking. The runner then stops only the child process it created and removes its own named temporary files. Cleanup matters, but so does the explanation that another person can follow after your terminal is gone.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method transfers to cloud machines without changing its logic. Confirm your environment, identify the process, inspect relevant resources, read a small log window, and test the application path. If you make a change, repeat the same operation that originally failed. Do not call a problem resolved because a restart command completed. Also avoid broad conclusions such as network fine when you tested only loopback. This is the skill to practice: matching the strength of a conclusion to the strength of the evidence. In Linux Terminal Four, we will apply it to automation. An archive file existing is one observation. Restoring its contents correctly is stronger evidence that the backup can do its job.</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faa84563a97440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3ba7f68866e4bee" /><Relationship Type="http://schemas.openxmlformats.org/officeDocument/2006/relationships/slideLayout" Target="/ppt/slideLayouts/slideLayout1.xml" Id="R210f35bd11ab485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10f35bd11ab485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ed6fdb026be48ec" /><Relationship Type="http://schemas.openxmlformats.org/officeDocument/2006/relationships/notesSlide" Target="/ppt/notesSlides/notesSlide1.xml" Id="R4ae6d1f28754420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09a223469d54c1c" /><Relationship Type="http://schemas.openxmlformats.org/officeDocument/2006/relationships/notesSlide" Target="/ppt/notesSlides/notesSlide2.xml" Id="Rc5dfb99c1fd941b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aff014b73b14e9b" /><Relationship Type="http://schemas.openxmlformats.org/officeDocument/2006/relationships/notesSlide" Target="/ppt/notesSlides/notesSlide3.xml" Id="R3797cd5c4e81455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a94c18d19564002" /><Relationship Type="http://schemas.openxmlformats.org/officeDocument/2006/relationships/notesSlide" Target="/ppt/notesSlides/notesSlide4.xml" Id="R0fafd95b8660496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bb07d9e9be04c2b" /><Relationship Type="http://schemas.openxmlformats.org/officeDocument/2006/relationships/notesSlide" Target="/ppt/notesSlides/notesSlide5.xml" Id="Ree424b804f2647f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e191c7bfcff74acb" /><Relationship Type="http://schemas.openxmlformats.org/officeDocument/2006/relationships/notesSlide" Target="/ppt/notesSlides/notesSlide6.xml" Id="Rc2686a5bf01344b0"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b75d245b91d4cf5" /><Relationship Type="http://schemas.openxmlformats.org/officeDocument/2006/relationships/notesSlide" Target="/ppt/notesSlides/notesSlide7.xml" Id="R29886f6c07784a5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10bfd6dca1f04c85" /><Relationship Type="http://schemas.openxmlformats.org/officeDocument/2006/relationships/notesSlide" Target="/ppt/notesSlides/notesSlide8.xml" Id="R927b0e53ceab4e27"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eb6c79a4f9604f60" /><Relationship Type="http://schemas.openxmlformats.org/officeDocument/2006/relationships/notesSlide" Target="/ppt/notesSlides/notesSlide9.xml" Id="R693dbd7991ef421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6afca9b68c445f8" /><Relationship Type="http://schemas.openxmlformats.org/officeDocument/2006/relationships/notesSlide" Target="/ppt/notesSlides/notesSlide10.xml" Id="Rda9e3e1bed7a474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a4ec3b6065b548d3" /><Relationship Type="http://schemas.openxmlformats.org/officeDocument/2006/relationships/notesSlide" Target="/ppt/notesSlides/notesSlide11.xml" Id="R51566e03c510401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8b4929a952e468d" /><Relationship Type="http://schemas.openxmlformats.org/officeDocument/2006/relationships/notesSlide" Target="/ppt/notesSlides/notesSlide12.xml" Id="R2c7dbc7a538e4907" /></Relationships>
</file>

<file path=ppt/slides/slide1.xml><?xml version="1.0" encoding="utf-8"?>
<p:sld xmlns:p="http://schemas.openxmlformats.org/presentationml/2006/main">
  <p:cSld>
    <p:bg>
      <p:bgPr>
        <a:solidFill xmlns:a="http://schemas.openxmlformats.org/drawingml/2006/main">
          <a:srgbClr val="0B1F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B9F6038-9BC0-4255-A69E-1A4A7EFEF19D}"/>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C2FF"/>
                </a:solidFill>
                <a:latin typeface="DejaVu Sans"/>
                <a:ea typeface="DejaVu Sans"/>
                <a:cs typeface="DejaVu Sans"/>
              </a:defRPr>
            </a:pPr>
            <a:r>
              <a:rPr sz="1575" b="1">
                <a:solidFill>
                  <a:srgbClr val="00C2F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43153168-44E2-448D-B76B-DA7663F13CAF}"/>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1">
                <a:solidFill>
                  <a:srgbClr val="FFFFFF"/>
                </a:solidFill>
                <a:latin typeface="DejaVu Sans"/>
                <a:ea typeface="DejaVu Sans"/>
                <a:cs typeface="DejaVu Sans"/>
              </a:defRPr>
            </a:pPr>
            <a:r>
              <a:rPr sz="4125" b="1">
                <a:solidFill>
                  <a:srgbClr val="FFFFFF"/>
                </a:solidFill>
                <a:latin typeface="DejaVu Sans"/>
                <a:ea typeface="DejaVu Sans"/>
                <a:cs typeface="DejaVu Sans"/>
              </a:rPr>
              <a:t>The process is running. Orders still fail.</a:t>
            </a:r>
          </a:p>
        </p:txBody>
      </p:sp>
      <p:sp>
        <p:nvSpPr>
          <p:cNvPr id="3" name="">
            <a:extLst xmlns:a="http://schemas.openxmlformats.org/drawingml/2006/main">
              <a:ext uri="{FF2B5EF4-FFF2-40B4-BE49-F238E27FC236}">
                <a16:creationId xmlns:a16="http://schemas.microsoft.com/office/drawing/2014/main" id="{6495E569-462E-4DA4-80E7-7DDABC939B9E}"/>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Separate a report from an observable symptom.</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Test the exact route users need.</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Record time, scope, and evidence.</a:t>
            </a:r>
          </a:p>
        </p:txBody>
      </p:sp>
      <p:sp>
        <p:nvSpPr>
          <p:cNvPr id="4" name="">
            <a:extLst xmlns:a="http://schemas.openxmlformats.org/drawingml/2006/main">
              <a:ext uri="{FF2B5EF4-FFF2-40B4-BE49-F238E27FC236}">
                <a16:creationId xmlns:a16="http://schemas.microsoft.com/office/drawing/2014/main" id="{49328FFB-F4B8-4266-A63D-9151DAB4FEF9}"/>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4733AF4B-DB73-480E-AC20-41F050D509CD}"/>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01 / 12</a:t>
            </a:r>
          </a:p>
        </p:txBody>
      </p:sp>
    </p:spTree>
    <p:extLst>
      <p:ext uri="{BB962C8B-B14F-4D97-AF65-F5344CB8AC3E}">
        <p14:creationId xmlns:p14="http://schemas.microsoft.com/office/powerpoint/2010/main" val="1693274524"/>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CF2EF63-89D0-4C0B-ABE8-42178AC7CCFB}"/>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DE2A8D20-8A6D-4573-B3C4-B3C372539215}"/>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Observe, hypothesize, test, record</a:t>
            </a:r>
          </a:p>
        </p:txBody>
      </p:sp>
      <p:sp>
        <p:nvSpPr>
          <p:cNvPr id="3" name="">
            <a:extLst xmlns:a="http://schemas.openxmlformats.org/drawingml/2006/main">
              <a:ext uri="{FF2B5EF4-FFF2-40B4-BE49-F238E27FC236}">
                <a16:creationId xmlns:a16="http://schemas.microsoft.com/office/drawing/2014/main" id="{EA13513E-7707-4C20-85FC-EDCC3554EEBE}"/>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One hypothesis at a time.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Choose a test that separates explanations.</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Keep observations distinct from conclusions.</a:t>
            </a:r>
          </a:p>
        </p:txBody>
      </p:sp>
      <p:sp>
        <p:nvSpPr>
          <p:cNvPr id="4" name="">
            <a:extLst xmlns:a="http://schemas.openxmlformats.org/drawingml/2006/main">
              <a:ext uri="{FF2B5EF4-FFF2-40B4-BE49-F238E27FC236}">
                <a16:creationId xmlns:a16="http://schemas.microsoft.com/office/drawing/2014/main" id="{1001A3CC-4ECF-46A2-BF8B-774184F465FA}"/>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3CD2E223-EB49-40D7-8AEB-348B9149B0C5}"/>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02 / 12</a:t>
            </a:r>
          </a:p>
        </p:txBody>
      </p:sp>
    </p:spTree>
    <p:extLst>
      <p:ext uri="{BB962C8B-B14F-4D97-AF65-F5344CB8AC3E}">
        <p14:creationId xmlns:p14="http://schemas.microsoft.com/office/powerpoint/2010/main" val="47681587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E978748-93AB-4366-9B5C-11B3CEFF7F4A}"/>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0B6E4189-C685-4AD2-A40B-C45DAE6B5A60}"/>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Confirm your context</a:t>
            </a:r>
          </a:p>
        </p:txBody>
      </p:sp>
      <p:sp>
        <p:nvSpPr>
          <p:cNvPr id="3" name="">
            <a:extLst xmlns:a="http://schemas.openxmlformats.org/drawingml/2006/main">
              <a:ext uri="{FF2B5EF4-FFF2-40B4-BE49-F238E27FC236}">
                <a16:creationId xmlns:a16="http://schemas.microsoft.com/office/drawing/2014/main" id="{0DAFFF56-741A-4149-86DB-B846360E84FA}"/>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hostname · date -u · whoami · pwd</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Name the environment and time zone.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Collect small, relevant excerpts.</a:t>
            </a:r>
          </a:p>
        </p:txBody>
      </p:sp>
      <p:sp>
        <p:nvSpPr>
          <p:cNvPr id="4" name="">
            <a:extLst xmlns:a="http://schemas.openxmlformats.org/drawingml/2006/main">
              <a:ext uri="{FF2B5EF4-FFF2-40B4-BE49-F238E27FC236}">
                <a16:creationId xmlns:a16="http://schemas.microsoft.com/office/drawing/2014/main" id="{47F0C9E5-EACA-4863-999A-CD70A0381DF9}"/>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21746FDC-D110-4ABD-A9E8-C7CCC5F5E35D}"/>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03 / 12</a:t>
            </a:r>
          </a:p>
        </p:txBody>
      </p:sp>
    </p:spTree>
    <p:extLst>
      <p:ext uri="{BB962C8B-B14F-4D97-AF65-F5344CB8AC3E}">
        <p14:creationId xmlns:p14="http://schemas.microsoft.com/office/powerpoint/2010/main" val="503010762"/>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61D8E27-0D7B-4B60-9C25-568379037FFC}"/>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8A3B4EA0-4493-4B43-961C-3D7E89944137}"/>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Inspect the process you mean</a:t>
            </a:r>
          </a:p>
        </p:txBody>
      </p:sp>
      <p:sp>
        <p:nvSpPr>
          <p:cNvPr id="3" name="">
            <a:extLst xmlns:a="http://schemas.openxmlformats.org/drawingml/2006/main">
              <a:ext uri="{FF2B5EF4-FFF2-40B4-BE49-F238E27FC236}">
                <a16:creationId xmlns:a16="http://schemas.microsoft.com/office/drawing/2014/main" id="{DE00E0C1-1622-4BB2-8127-F453F042AD90}"/>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ps -p PID -o pid,ppid,stat,etime,comm</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 snapshot shows identity and state.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 live process does not prove successful work.</a:t>
            </a:r>
          </a:p>
        </p:txBody>
      </p:sp>
      <p:sp>
        <p:nvSpPr>
          <p:cNvPr id="4" name="">
            <a:extLst xmlns:a="http://schemas.openxmlformats.org/drawingml/2006/main">
              <a:ext uri="{FF2B5EF4-FFF2-40B4-BE49-F238E27FC236}">
                <a16:creationId xmlns:a16="http://schemas.microsoft.com/office/drawing/2014/main" id="{0C26D4FA-FD5E-4A84-8248-05F1AE190152}"/>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1B085867-0052-4E6F-9C6A-7015CDC5CF67}"/>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04 / 12</a:t>
            </a:r>
          </a:p>
        </p:txBody>
      </p:sp>
    </p:spTree>
    <p:extLst>
      <p:ext uri="{BB962C8B-B14F-4D97-AF65-F5344CB8AC3E}">
        <p14:creationId xmlns:p14="http://schemas.microsoft.com/office/powerpoint/2010/main" val="966402671"/>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D9CC555C-E2F5-4FD4-87B4-02A7D167AEDE}"/>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C1E71B50-F3E6-4BF1-9C8B-2BFD65F4E4D1}"/>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Use resources as context</a:t>
            </a:r>
          </a:p>
        </p:txBody>
      </p:sp>
      <p:sp>
        <p:nvSpPr>
          <p:cNvPr id="3" name="">
            <a:extLst xmlns:a="http://schemas.openxmlformats.org/drawingml/2006/main">
              <a:ext uri="{FF2B5EF4-FFF2-40B4-BE49-F238E27FC236}">
                <a16:creationId xmlns:a16="http://schemas.microsoft.com/office/drawing/2014/main" id="{889810C1-CDE2-4DE0-BA04-C5A15627FC92}"/>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Linux: uptime · free -h · df -h .</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Load is not CPU percentage.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Capacity and inode exhaustion are different.</a:t>
            </a:r>
          </a:p>
        </p:txBody>
      </p:sp>
      <p:sp>
        <p:nvSpPr>
          <p:cNvPr id="4" name="">
            <a:extLst xmlns:a="http://schemas.openxmlformats.org/drawingml/2006/main">
              <a:ext uri="{FF2B5EF4-FFF2-40B4-BE49-F238E27FC236}">
                <a16:creationId xmlns:a16="http://schemas.microsoft.com/office/drawing/2014/main" id="{AB693F68-DE17-4333-9B5E-A657E6BEE471}"/>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190663A3-9CF9-44EA-9458-E4CF50944045}"/>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05 / 12</a:t>
            </a:r>
          </a:p>
        </p:txBody>
      </p:sp>
    </p:spTree>
    <p:extLst>
      <p:ext uri="{BB962C8B-B14F-4D97-AF65-F5344CB8AC3E}">
        <p14:creationId xmlns:p14="http://schemas.microsoft.com/office/powerpoint/2010/main" val="197939600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4B7F016-8DC6-425E-977F-9D3F100193EE}"/>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581799A8-9D9A-47E9-B067-5E6D0F2FFF0D}"/>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Read a bounded log window</a:t>
            </a:r>
          </a:p>
        </p:txBody>
      </p:sp>
      <p:sp>
        <p:nvSpPr>
          <p:cNvPr id="3" name="">
            <a:extLst xmlns:a="http://schemas.openxmlformats.org/drawingml/2006/main">
              <a:ext uri="{FF2B5EF4-FFF2-40B4-BE49-F238E27FC236}">
                <a16:creationId xmlns:a16="http://schemas.microsoft.com/office/drawing/2014/main" id="{5F73A08F-96F9-4178-95BB-FFBFAF76EACE}"/>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tail -n 40 app.log</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grep -n -C 2 'dependency=inventory' app.log</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systemd: filter unit, time, and line count.</a:t>
            </a:r>
          </a:p>
        </p:txBody>
      </p:sp>
      <p:sp>
        <p:nvSpPr>
          <p:cNvPr id="4" name="">
            <a:extLst xmlns:a="http://schemas.openxmlformats.org/drawingml/2006/main">
              <a:ext uri="{FF2B5EF4-FFF2-40B4-BE49-F238E27FC236}">
                <a16:creationId xmlns:a16="http://schemas.microsoft.com/office/drawing/2014/main" id="{49871E96-0C91-4901-915E-9E2AE2E8E81E}"/>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B923E79E-8072-454D-B30A-FA7EAB1184F1}"/>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06 / 12</a:t>
            </a:r>
          </a:p>
        </p:txBody>
      </p:sp>
    </p:spTree>
    <p:extLst>
      <p:ext uri="{BB962C8B-B14F-4D97-AF65-F5344CB8AC3E}">
        <p14:creationId xmlns:p14="http://schemas.microsoft.com/office/powerpoint/2010/main" val="965529323"/>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E5798B28-0B30-48B5-BD3C-14896FA46C95}"/>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8F3A9BB6-C596-4A6B-B0FB-1C4F1103B903}"/>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Listening, reachable, successful</a:t>
            </a:r>
          </a:p>
        </p:txBody>
      </p:sp>
      <p:sp>
        <p:nvSpPr>
          <p:cNvPr id="3" name="">
            <a:extLst xmlns:a="http://schemas.openxmlformats.org/drawingml/2006/main">
              <a:ext uri="{FF2B5EF4-FFF2-40B4-BE49-F238E27FC236}">
                <a16:creationId xmlns:a16="http://schemas.microsoft.com/office/drawing/2014/main" id="{7BBF9891-9BA4-45E9-B1EC-C6B894C53091}"/>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Linux listener view: ss -ltn</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Loopback serves clients on the same machine.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Request success requires an application test.</a:t>
            </a:r>
          </a:p>
        </p:txBody>
      </p:sp>
      <p:sp>
        <p:nvSpPr>
          <p:cNvPr id="4" name="">
            <a:extLst xmlns:a="http://schemas.openxmlformats.org/drawingml/2006/main">
              <a:ext uri="{FF2B5EF4-FFF2-40B4-BE49-F238E27FC236}">
                <a16:creationId xmlns:a16="http://schemas.microsoft.com/office/drawing/2014/main" id="{1AC18E17-393C-4E89-9EAF-E588EFF8326C}"/>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D305B954-9521-4ACD-9292-E2E52010F3F7}"/>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07 / 12</a:t>
            </a:r>
          </a:p>
        </p:txBody>
      </p:sp>
    </p:spTree>
    <p:extLst>
      <p:ext uri="{BB962C8B-B14F-4D97-AF65-F5344CB8AC3E}">
        <p14:creationId xmlns:p14="http://schemas.microsoft.com/office/powerpoint/2010/main" val="680013513"/>
      </p:ext>
    </p:extLst>
  </p:cSld>
</p:sld>
</file>

<file path=ppt/slides/slide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8973F5CD-996F-41B6-BA26-CB55750CB8E7}"/>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97B20B29-C241-4B82-88B2-A378D8025D95}"/>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Ask HTTP a precise question</a:t>
            </a:r>
          </a:p>
        </p:txBody>
      </p:sp>
      <p:sp>
        <p:nvSpPr>
          <p:cNvPr id="3" name="">
            <a:extLst xmlns:a="http://schemas.openxmlformats.org/drawingml/2006/main">
              <a:ext uri="{FF2B5EF4-FFF2-40B4-BE49-F238E27FC236}">
                <a16:creationId xmlns:a16="http://schemas.microsoft.com/office/drawing/2014/main" id="{013B49BD-8FCB-4244-8B8B-3C9597956F64}"/>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Bound connection and total time.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Capture response status and body separately.</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A 503 is an HTTP response, not a DNS failure.</a:t>
            </a:r>
          </a:p>
        </p:txBody>
      </p:sp>
      <p:sp>
        <p:nvSpPr>
          <p:cNvPr id="4" name="">
            <a:extLst xmlns:a="http://schemas.openxmlformats.org/drawingml/2006/main">
              <a:ext uri="{FF2B5EF4-FFF2-40B4-BE49-F238E27FC236}">
                <a16:creationId xmlns:a16="http://schemas.microsoft.com/office/drawing/2014/main" id="{A8101C04-CFF1-41C6-98FE-4C3A4A2FBA36}"/>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A42AA240-72E0-4C97-99BA-C71AEEA2519E}"/>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08 / 12</a:t>
            </a:r>
          </a:p>
        </p:txBody>
      </p:sp>
    </p:spTree>
    <p:extLst>
      <p:ext uri="{BB962C8B-B14F-4D97-AF65-F5344CB8AC3E}">
        <p14:creationId xmlns:p14="http://schemas.microsoft.com/office/powerpoint/2010/main" val="908733261"/>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13BF19E4-82CD-48A5-8AC9-C3D540D252E9}"/>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D90F7B54-9236-48F9-A275-BA4290511286}"/>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Two kinds of status</a:t>
            </a:r>
          </a:p>
        </p:txBody>
      </p:sp>
      <p:sp>
        <p:nvSpPr>
          <p:cNvPr id="3" name="">
            <a:extLst xmlns:a="http://schemas.openxmlformats.org/drawingml/2006/main">
              <a:ext uri="{FF2B5EF4-FFF2-40B4-BE49-F238E27FC236}">
                <a16:creationId xmlns:a16="http://schemas.microsoft.com/office/drawing/2014/main" id="{534BC7F8-C59C-4F3B-8C55-C52D76A12A30}"/>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HTTP status describes the response.</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Shell status describes the command result.</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curl --fail rejects the fixture’s HTTP 503.</a:t>
            </a:r>
          </a:p>
        </p:txBody>
      </p:sp>
      <p:sp>
        <p:nvSpPr>
          <p:cNvPr id="4" name="">
            <a:extLst xmlns:a="http://schemas.openxmlformats.org/drawingml/2006/main">
              <a:ext uri="{FF2B5EF4-FFF2-40B4-BE49-F238E27FC236}">
                <a16:creationId xmlns:a16="http://schemas.microsoft.com/office/drawing/2014/main" id="{6317A476-1F22-44C9-9D9D-CEDBF0AB75D0}"/>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0D126D60-AC36-4E64-B2BE-B1E138884DAC}"/>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09 / 12</a:t>
            </a:r>
          </a:p>
        </p:txBody>
      </p:sp>
    </p:spTree>
    <p:extLst>
      <p:ext uri="{BB962C8B-B14F-4D97-AF65-F5344CB8AC3E}">
        <p14:creationId xmlns:p14="http://schemas.microsoft.com/office/powerpoint/2010/main" val="171479849"/>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2815D98-9301-4408-A846-93C3716CB3C7}"/>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BEC5D293-3213-4969-A028-524A3E9AE41C}"/>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Run the local evidence lab</a:t>
            </a:r>
          </a:p>
        </p:txBody>
      </p:sp>
      <p:sp>
        <p:nvSpPr>
          <p:cNvPr id="3" name="">
            <a:extLst xmlns:a="http://schemas.openxmlformats.org/drawingml/2006/main">
              <a:ext uri="{FF2B5EF4-FFF2-40B4-BE49-F238E27FC236}">
                <a16:creationId xmlns:a16="http://schemas.microsoft.com/office/drawing/2014/main" id="{32C899EA-936D-4E51-B80E-B1F863039658}"/>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bash lab/run-lab.sh</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Expect /health 200 and /orders 503.</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Observe the synthetic inventory-timeout log.</a:t>
            </a:r>
          </a:p>
        </p:txBody>
      </p:sp>
      <p:sp>
        <p:nvSpPr>
          <p:cNvPr id="4" name="">
            <a:extLst xmlns:a="http://schemas.openxmlformats.org/drawingml/2006/main">
              <a:ext uri="{FF2B5EF4-FFF2-40B4-BE49-F238E27FC236}">
                <a16:creationId xmlns:a16="http://schemas.microsoft.com/office/drawing/2014/main" id="{9F2AA880-BD5D-4F67-B043-7BE80AA70E0C}"/>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7B9154C4-C475-40B2-9A38-7F0E3666D152}"/>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10 / 12</a:t>
            </a:r>
          </a:p>
        </p:txBody>
      </p:sp>
    </p:spTree>
    <p:extLst>
      <p:ext uri="{BB962C8B-B14F-4D97-AF65-F5344CB8AC3E}">
        <p14:creationId xmlns:p14="http://schemas.microsoft.com/office/powerpoint/2010/main" val="628380978"/>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D2613A1-0EB3-4785-982A-0B4873451F1A}"/>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21677F"/>
                </a:solidFill>
                <a:latin typeface="DejaVu Sans"/>
                <a:ea typeface="DejaVu Sans"/>
                <a:cs typeface="DejaVu Sans"/>
              </a:defRPr>
            </a:pPr>
            <a:r>
              <a:rPr sz="1575" b="1">
                <a:solidFill>
                  <a:srgbClr val="21677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8F11211F-3354-4130-8DBA-C987D0388C52}"/>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0B1F3A"/>
                </a:solidFill>
                <a:latin typeface="DejaVu Sans"/>
                <a:ea typeface="DejaVu Sans"/>
                <a:cs typeface="DejaVu Sans"/>
              </a:defRPr>
            </a:pPr>
            <a:r>
              <a:rPr sz="3375" b="1">
                <a:solidFill>
                  <a:srgbClr val="0B1F3A"/>
                </a:solidFill>
                <a:latin typeface="DejaVu Sans"/>
                <a:ea typeface="DejaVu Sans"/>
                <a:cs typeface="DejaVu Sans"/>
              </a:rPr>
              <a:t>Leave a reproducible handoff</a:t>
            </a:r>
          </a:p>
        </p:txBody>
      </p:sp>
      <p:sp>
        <p:nvSpPr>
          <p:cNvPr id="3" name="">
            <a:extLst xmlns:a="http://schemas.openxmlformats.org/drawingml/2006/main">
              <a:ext uri="{FF2B5EF4-FFF2-40B4-BE49-F238E27FC236}">
                <a16:creationId xmlns:a16="http://schemas.microsoft.com/office/drawing/2014/main" id="{74890C09-2C8C-49D6-87DF-20BB1ED3AE74}"/>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Symptom, scope, evidence, next test, limit.</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Name exactly what you tested.</a:t>
            </a:r>
          </a:p>
          <a:p xmlns:a="http://schemas.openxmlformats.org/drawingml/2006/main">
            <a:pPr marL="254000" indent="-127000">
              <a:spcAft>
                <a:spcPts val="1800"/>
              </a:spcAft>
              <a:buChar char="•"/>
              <a:defRPr sz="2325" b="0">
                <a:solidFill>
                  <a:srgbClr val="20384F"/>
                </a:solidFill>
                <a:latin typeface="DejaVu Sans"/>
                <a:ea typeface="DejaVu Sans"/>
                <a:cs typeface="DejaVu Sans"/>
              </a:defRPr>
            </a:pPr>
            <a:r>
              <a:rPr sz="2325" b="0">
                <a:solidFill>
                  <a:srgbClr val="20384F"/>
                </a:solidFill>
                <a:latin typeface="DejaVu Sans"/>
                <a:ea typeface="DejaVu Sans"/>
                <a:cs typeface="DejaVu Sans"/>
              </a:rPr>
              <a:t>Cleanup stops only the lab’s owned child.</a:t>
            </a:r>
          </a:p>
        </p:txBody>
      </p:sp>
      <p:sp>
        <p:nvSpPr>
          <p:cNvPr id="4" name="">
            <a:extLst xmlns:a="http://schemas.openxmlformats.org/drawingml/2006/main">
              <a:ext uri="{FF2B5EF4-FFF2-40B4-BE49-F238E27FC236}">
                <a16:creationId xmlns:a16="http://schemas.microsoft.com/office/drawing/2014/main" id="{CB168F00-DFFD-4331-8F77-E6B5E5D26667}"/>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CE080C2D-F39D-4084-B067-F7FB6A11798D}"/>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516A80"/>
                </a:solidFill>
                <a:latin typeface="DejaVu Sans"/>
                <a:ea typeface="DejaVu Sans"/>
                <a:cs typeface="DejaVu Sans"/>
              </a:defRPr>
            </a:pPr>
            <a:r>
              <a:rPr sz="1275" b="0">
                <a:solidFill>
                  <a:srgbClr val="516A80"/>
                </a:solidFill>
                <a:latin typeface="DejaVu Sans"/>
                <a:ea typeface="DejaVu Sans"/>
                <a:cs typeface="DejaVu Sans"/>
              </a:rPr>
              <a:t>11 / 12</a:t>
            </a:r>
          </a:p>
        </p:txBody>
      </p:sp>
    </p:spTree>
    <p:extLst>
      <p:ext uri="{BB962C8B-B14F-4D97-AF65-F5344CB8AC3E}">
        <p14:creationId xmlns:p14="http://schemas.microsoft.com/office/powerpoint/2010/main" val="1771420812"/>
      </p:ext>
    </p:extLst>
  </p:cSld>
</p:sld>
</file>

<file path=ppt/slides/slide12.xml><?xml version="1.0" encoding="utf-8"?>
<p:sld xmlns:p="http://schemas.openxmlformats.org/presentationml/2006/main">
  <p:cSld>
    <p:bg>
      <p:bgPr>
        <a:solidFill xmlns:a="http://schemas.openxmlformats.org/drawingml/2006/main">
          <a:srgbClr val="0B1F3A"/>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4D22DBF1-BBD5-4AC1-98E4-27DB3A7D1540}"/>
              </a:ext>
            </a:extLst>
          </p:cNvPr>
          <p:cNvSpPr>
            <a:spLocks xmlns:a="http://schemas.openxmlformats.org/drawingml/2006/main" noGrp="1"/>
          </p:cNvSpPr>
          <p:nvPr/>
        </p:nvSpPr>
        <p:spPr>
          <a:xfrm xmlns:a="http://schemas.openxmlformats.org/drawingml/2006/main">
            <a:off x="685800" y="285750"/>
            <a:ext cx="106680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00C2FF"/>
                </a:solidFill>
                <a:latin typeface="DejaVu Sans"/>
                <a:ea typeface="DejaVu Sans"/>
                <a:cs typeface="DejaVu Sans"/>
              </a:defRPr>
            </a:pPr>
            <a:r>
              <a:rPr sz="1575" b="1">
                <a:solidFill>
                  <a:srgbClr val="00C2FF"/>
                </a:solidFill>
                <a:latin typeface="DejaVu Sans"/>
                <a:ea typeface="DejaVu Sans"/>
                <a:cs typeface="DejaVu Sans"/>
              </a:rPr>
              <a:t>CloudComputingTutor</a:t>
            </a:r>
          </a:p>
        </p:txBody>
      </p:sp>
      <p:sp>
        <p:nvSpPr>
          <p:cNvPr id="2" name="">
            <a:extLst xmlns:a="http://schemas.openxmlformats.org/drawingml/2006/main">
              <a:ext uri="{FF2B5EF4-FFF2-40B4-BE49-F238E27FC236}">
                <a16:creationId xmlns:a16="http://schemas.microsoft.com/office/drawing/2014/main" id="{6487F582-A5E9-4949-AD75-1F567D3AB496}"/>
              </a:ext>
            </a:extLst>
          </p:cNvPr>
          <p:cNvSpPr>
            <a:spLocks xmlns:a="http://schemas.openxmlformats.org/drawingml/2006/main" noGrp="1"/>
          </p:cNvSpPr>
          <p:nvPr/>
        </p:nvSpPr>
        <p:spPr>
          <a:xfrm xmlns:a="http://schemas.openxmlformats.org/drawingml/2006/main">
            <a:off x="685800" y="914400"/>
            <a:ext cx="107442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75" b="1">
                <a:solidFill>
                  <a:srgbClr val="FFFFFF"/>
                </a:solidFill>
                <a:latin typeface="DejaVu Sans"/>
                <a:ea typeface="DejaVu Sans"/>
                <a:cs typeface="DejaVu Sans"/>
              </a:defRPr>
            </a:pPr>
            <a:r>
              <a:rPr sz="3375" b="1">
                <a:solidFill>
                  <a:srgbClr val="FFFFFF"/>
                </a:solidFill>
                <a:latin typeface="DejaVu Sans"/>
                <a:ea typeface="DejaVu Sans"/>
                <a:cs typeface="DejaVu Sans"/>
              </a:rPr>
              <a:t>Carry the evidence habit forward</a:t>
            </a:r>
          </a:p>
        </p:txBody>
      </p:sp>
      <p:sp>
        <p:nvSpPr>
          <p:cNvPr id="3" name="">
            <a:extLst xmlns:a="http://schemas.openxmlformats.org/drawingml/2006/main">
              <a:ext uri="{FF2B5EF4-FFF2-40B4-BE49-F238E27FC236}">
                <a16:creationId xmlns:a16="http://schemas.microsoft.com/office/drawing/2014/main" id="{38F5EAD2-EA4F-4BC8-BA8A-6A081D01553A}"/>
              </a:ext>
            </a:extLst>
          </p:cNvPr>
          <p:cNvSpPr>
            <a:spLocks xmlns:a="http://schemas.openxmlformats.org/drawingml/2006/main" noGrp="1"/>
          </p:cNvSpPr>
          <p:nvPr/>
        </p:nvSpPr>
        <p:spPr>
          <a:xfrm xmlns:a="http://schemas.openxmlformats.org/drawingml/2006/main">
            <a:off x="723900" y="2419350"/>
            <a:ext cx="10382250" cy="3524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Change one thing only after identifying a reason.</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Repeat the original user-facing test.</a:t>
            </a:r>
          </a:p>
          <a:p xmlns:a="http://schemas.openxmlformats.org/drawingml/2006/main">
            <a:pPr marL="254000" indent="-127000">
              <a:spcAft>
                <a:spcPts val="1800"/>
              </a:spcAft>
              <a:buChar char="•"/>
              <a:defRPr sz="2325" b="0">
                <a:solidFill>
                  <a:srgbClr val="D7E8F4"/>
                </a:solidFill>
                <a:latin typeface="DejaVu Sans"/>
                <a:ea typeface="DejaVu Sans"/>
                <a:cs typeface="DejaVu Sans"/>
              </a:defRPr>
            </a:pPr>
            <a:r>
              <a:rPr sz="2325" b="0">
                <a:solidFill>
                  <a:srgbClr val="D7E8F4"/>
                </a:solidFill>
                <a:latin typeface="DejaVu Sans"/>
                <a:ea typeface="DejaVu Sans"/>
                <a:cs typeface="DejaVu Sans"/>
              </a:rPr>
              <a:t>Next: prove a backup can restore.</a:t>
            </a:r>
          </a:p>
        </p:txBody>
      </p:sp>
      <p:sp>
        <p:nvSpPr>
          <p:cNvPr id="4" name="">
            <a:extLst xmlns:a="http://schemas.openxmlformats.org/drawingml/2006/main">
              <a:ext uri="{FF2B5EF4-FFF2-40B4-BE49-F238E27FC236}">
                <a16:creationId xmlns:a16="http://schemas.microsoft.com/office/drawing/2014/main" id="{078573C3-C717-43B0-B0F4-113E3665FB89}"/>
              </a:ext>
            </a:extLst>
          </p:cNvPr>
          <p:cNvSpPr>
            <a:spLocks xmlns:a="http://schemas.openxmlformats.org/drawingml/2006/main" noGrp="1"/>
          </p:cNvSpPr>
          <p:nvPr/>
        </p:nvSpPr>
        <p:spPr>
          <a:xfrm xmlns:a="http://schemas.openxmlformats.org/drawingml/2006/main">
            <a:off x="685800" y="6324600"/>
            <a:ext cx="9239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cloudcomputingtutor.com</a:t>
            </a:r>
          </a:p>
        </p:txBody>
      </p:sp>
      <p:sp>
        <p:nvSpPr>
          <p:cNvPr id="5" name="">
            <a:extLst xmlns:a="http://schemas.openxmlformats.org/drawingml/2006/main">
              <a:ext uri="{FF2B5EF4-FFF2-40B4-BE49-F238E27FC236}">
                <a16:creationId xmlns:a16="http://schemas.microsoft.com/office/drawing/2014/main" id="{B8A969E3-C9E7-46F4-B7E4-BE9147BEA3F0}"/>
              </a:ext>
            </a:extLst>
          </p:cNvPr>
          <p:cNvSpPr>
            <a:spLocks xmlns:a="http://schemas.openxmlformats.org/drawingml/2006/main" noGrp="1"/>
          </p:cNvSpPr>
          <p:nvPr/>
        </p:nvSpPr>
        <p:spPr>
          <a:xfrm xmlns:a="http://schemas.openxmlformats.org/drawingml/2006/main">
            <a:off x="10572750" y="6324600"/>
            <a:ext cx="95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FFB627"/>
                </a:solidFill>
                <a:latin typeface="DejaVu Sans"/>
                <a:ea typeface="DejaVu Sans"/>
                <a:cs typeface="DejaVu Sans"/>
              </a:defRPr>
            </a:pPr>
            <a:r>
              <a:rPr sz="1275" b="0">
                <a:solidFill>
                  <a:srgbClr val="FFB627"/>
                </a:solidFill>
                <a:latin typeface="DejaVu Sans"/>
                <a:ea typeface="DejaVu Sans"/>
                <a:cs typeface="DejaVu Sans"/>
              </a:rPr>
              <a:t>12 / 12</a:t>
            </a:r>
          </a:p>
        </p:txBody>
      </p:sp>
    </p:spTree>
    <p:extLst>
      <p:ext uri="{BB962C8B-B14F-4D97-AF65-F5344CB8AC3E}">
        <p14:creationId xmlns:p14="http://schemas.microsoft.com/office/powerpoint/2010/main" val="165994991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2026-09-18T15:09:30.8590000Z</dcterms:created>
  <dcterms:modified xsi:type="dcterms:W3CDTF">2026-09-18T15:09:30.8590000Z</dcterms:modified>
</coreProperties>
</file>