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456c8d40e9244d2" /><Relationship Type="http://schemas.openxmlformats.org/officeDocument/2006/relationships/extended-properties" Target="/docProps/app.xml" Id="Rd7c6e82ec0d14c12" /><Relationship Type="http://schemas.openxmlformats.org/officeDocument/2006/relationships/officeDocument" Target="/ppt/presentation.xml" Id="Rd90359b2f0204203" /></Relationships>
</file>

<file path=ppt/presentation.xml><?xml version="1.0" encoding="utf-8"?>
<p:presentation xmlns:p="http://schemas.openxmlformats.org/presentationml/2006/main">
  <p:sldMasterIdLst>
    <p:sldMasterId xmlns:r="http://schemas.openxmlformats.org/officeDocument/2006/relationships" id="2147483648" r:id="R0b67e45a750340cd"/>
  </p:sldMasterIdLst>
  <p:notesMasterIdLst>
    <p:notesMasterId xmlns:r="http://schemas.openxmlformats.org/officeDocument/2006/relationships" r:id="R56a5f556960d4079"/>
  </p:notesMasterIdLst>
  <p:sldIdLst>
    <p:sldId xmlns:r="http://schemas.openxmlformats.org/officeDocument/2006/relationships" id="256" r:id="R799bc3055b294dfc"/>
    <p:sldId xmlns:r="http://schemas.openxmlformats.org/officeDocument/2006/relationships" id="257" r:id="Rea2ca28794284567"/>
    <p:sldId xmlns:r="http://schemas.openxmlformats.org/officeDocument/2006/relationships" id="258" r:id="Rf3e028e6baed4700"/>
    <p:sldId xmlns:r="http://schemas.openxmlformats.org/officeDocument/2006/relationships" id="259" r:id="Ree3e24ebd16449d0"/>
    <p:sldId xmlns:r="http://schemas.openxmlformats.org/officeDocument/2006/relationships" id="260" r:id="R816b72a591634e46"/>
    <p:sldId xmlns:r="http://schemas.openxmlformats.org/officeDocument/2006/relationships" id="261" r:id="R40b01a13e9cc4c15"/>
    <p:sldId xmlns:r="http://schemas.openxmlformats.org/officeDocument/2006/relationships" id="262" r:id="R118b612fb15b4e45"/>
    <p:sldId xmlns:r="http://schemas.openxmlformats.org/officeDocument/2006/relationships" id="263" r:id="R68707df14f874f74"/>
    <p:sldId xmlns:r="http://schemas.openxmlformats.org/officeDocument/2006/relationships" id="264" r:id="R560ec3981cd94136"/>
    <p:sldId xmlns:r="http://schemas.openxmlformats.org/officeDocument/2006/relationships" id="265" r:id="R325e583761ca493e"/>
    <p:sldId xmlns:r="http://schemas.openxmlformats.org/officeDocument/2006/relationships" id="266" r:id="R660d185cf464467b"/>
    <p:sldId xmlns:r="http://schemas.openxmlformats.org/officeDocument/2006/relationships" id="267" r:id="R18965bde4a654c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9a4ba410c54fb4" /><Relationship Type="http://schemas.openxmlformats.org/officeDocument/2006/relationships/slideMaster" Target="/ppt/slideMasters/slideMaster1.xml" Id="R0b67e45a750340cd" /><Relationship Type="http://schemas.openxmlformats.org/officeDocument/2006/relationships/notesMaster" Target="/ppt/notesMasters/notesMaster1.xml" Id="R56a5f556960d4079" /><Relationship Type="http://schemas.openxmlformats.org/officeDocument/2006/relationships/presProps" Target="/ppt/presProps.xml" Id="R7bc9027d903a48fa" /><Relationship Type="http://schemas.openxmlformats.org/officeDocument/2006/relationships/tableStyles" Target="/ppt/tableStyles.xml" Id="Re44ed718cdee4bff" /><Relationship Type="http://schemas.openxmlformats.org/officeDocument/2006/relationships/slide" Target="/ppt/slides/slide1.xml" Id="R799bc3055b294dfc" /><Relationship Type="http://schemas.openxmlformats.org/officeDocument/2006/relationships/slide" Target="/ppt/slides/slide2.xml" Id="Rea2ca28794284567" /><Relationship Type="http://schemas.openxmlformats.org/officeDocument/2006/relationships/slide" Target="/ppt/slides/slide3.xml" Id="Rf3e028e6baed4700" /><Relationship Type="http://schemas.openxmlformats.org/officeDocument/2006/relationships/slide" Target="/ppt/slides/slide4.xml" Id="Ree3e24ebd16449d0" /><Relationship Type="http://schemas.openxmlformats.org/officeDocument/2006/relationships/slide" Target="/ppt/slides/slide5.xml" Id="R816b72a591634e46" /><Relationship Type="http://schemas.openxmlformats.org/officeDocument/2006/relationships/slide" Target="/ppt/slides/slide6.xml" Id="R40b01a13e9cc4c15" /><Relationship Type="http://schemas.openxmlformats.org/officeDocument/2006/relationships/slide" Target="/ppt/slides/slide7.xml" Id="R118b612fb15b4e45" /><Relationship Type="http://schemas.openxmlformats.org/officeDocument/2006/relationships/slide" Target="/ppt/slides/slide8.xml" Id="R68707df14f874f74" /><Relationship Type="http://schemas.openxmlformats.org/officeDocument/2006/relationships/slide" Target="/ppt/slides/slide9.xml" Id="R560ec3981cd94136" /><Relationship Type="http://schemas.openxmlformats.org/officeDocument/2006/relationships/slide" Target="/ppt/slides/slide10.xml" Id="R325e583761ca493e" /><Relationship Type="http://schemas.openxmlformats.org/officeDocument/2006/relationships/slide" Target="/ppt/slides/slide11.xml" Id="R660d185cf464467b" /><Relationship Type="http://schemas.openxmlformats.org/officeDocument/2006/relationships/slide" Target="/ppt/slides/slide12.xml" Id="R18965bde4a654c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c0c42907b440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c392e504674d41" /><Relationship Type="http://schemas.openxmlformats.org/officeDocument/2006/relationships/notesMaster" Target="/ppt/notesMasters/notesMaster1.xml" Id="R63adaa6614b74be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43a8d544b8444b" /><Relationship Type="http://schemas.openxmlformats.org/officeDocument/2006/relationships/notesMaster" Target="/ppt/notesMasters/notesMaster1.xml" Id="R0635a34d8ec64d9e"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364203e1fd41db" /><Relationship Type="http://schemas.openxmlformats.org/officeDocument/2006/relationships/notesMaster" Target="/ppt/notesMasters/notesMaster1.xml" Id="Ra28d1ffd758c4d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43c50b157c0405d" /><Relationship Type="http://schemas.openxmlformats.org/officeDocument/2006/relationships/notesMaster" Target="/ppt/notesMasters/notesMaster1.xml" Id="Rc31d64ac80614b32"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08714c6de44778" /><Relationship Type="http://schemas.openxmlformats.org/officeDocument/2006/relationships/notesMaster" Target="/ppt/notesMasters/notesMaster1.xml" Id="R1c9e070a989f40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e78962b3744f23" /><Relationship Type="http://schemas.openxmlformats.org/officeDocument/2006/relationships/notesMaster" Target="/ppt/notesMasters/notesMaster1.xml" Id="Rcef9b963907740a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79e0b7754447fc" /><Relationship Type="http://schemas.openxmlformats.org/officeDocument/2006/relationships/notesMaster" Target="/ppt/notesMasters/notesMaster1.xml" Id="R82382b1f9d054a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9fea8f6fa14bb1" /><Relationship Type="http://schemas.openxmlformats.org/officeDocument/2006/relationships/notesMaster" Target="/ppt/notesMasters/notesMaster1.xml" Id="Rccf9a30a0eb044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86ae4af6284d7a" /><Relationship Type="http://schemas.openxmlformats.org/officeDocument/2006/relationships/notesMaster" Target="/ppt/notesMasters/notesMaster1.xml" Id="R3c8db181ceb949b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7088520df34122" /><Relationship Type="http://schemas.openxmlformats.org/officeDocument/2006/relationships/notesMaster" Target="/ppt/notesMasters/notesMaster1.xml" Id="R1093ad4c9c6542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f2ad056f83a4820" /><Relationship Type="http://schemas.openxmlformats.org/officeDocument/2006/relationships/notesMaster" Target="/ppt/notesMasters/notesMaster1.xml" Id="R714973f4d46b48c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1349692da964591" /><Relationship Type="http://schemas.openxmlformats.org/officeDocument/2006/relationships/notesMaster" Target="/ppt/notesMasters/notesMaster1.xml" Id="R8d49efc950d4484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Shutterbird's temporary Linux machine is ready for one small application task. It should write a training note under the uploads prefix in a private S3 bucket, read that same note, and leave other prefixes alone. That last phrase matters. We are going to test both the operation that should work and the operation that should fail. If we only celebrate a successful upload, we have not tested the permission boundary. Our fictional photo-sharing company uses a harmless text note so we can focus on identity and storage behavior without handling real customer information. At the end, you should be able to describe the worker's job in one precise sentence and point to the policy statements that implement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IAM role has two questions to answer. Its trust policy says who may assume the role. Its permissions policies say what the resulting identity may do. In our example, EC2 is trusted to use the role through an instance profile. The AWS CLI on that machine can then obtain temporary role credentials automatically. We do not create a permanent access key, and we do not print the underlying credentials for a screenshot. The human who edits the role in the console is a different identity from the worker that uploads the object. Keep those actions separate in your notes. A permission available to your console identity does not prove that the instance role has that permission too.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S3, think in terms of a bucket and an object key. Our key will be uploads slash observation dot txt. The slash helps humans organize names, but it does not turn S3 into a Linux filesystem. The prefix is part of the object's name. Unix chmod commands are not how we authorize S3 API requests. This distinction matters when we write the policy. Listing is a bucket-level operation, and we narrow it using the requested prefix. Reading and writing target object resources beneath the bucket. You will see two different resource strings in our policy because these operations address different things. Before moving on, point to the bucket name and the full key in a sample object address.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same authorized learning account, Region, cost visibility, and management route from the EC2 lesson. If you already cleaned up that machine, recreate the dedicated lab resources using the previous lesson's procedure. If you are continuing immediately, record the resources you reuse and complete the combined cleanup today. Your provisioning identity needs to create and delete the training bucket and edit this dedicated role. The role should initially have the SSM policy without an unrelated broad S3 grant. That initial condition makes our before-and-after test meaningful. There are still possible compute, storage, address, request, and transfer charges. Keep the object tiny and the exercise short. If these prerequisites are unavailable, use the explicitly labeled tabletop policy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one general-purpose bucket in your selected Region with a unique, non-sensitive name. Keep Bucket owner enforced, all Block Public Access settings enabled, and SSE-S3 encryption. Leave versioning disabled and Object Lock off for this disposable exercise. Do not configure website hosting or add a bucket policy. These choices keep the lab's scope manageable. If your organization requires different controls, use an instructor-adjusted procedure instead of overriding them. Inspect the settings after creation; a checked box in an unfinished wizard is not your final evidence. Also remember that encryption and authorization are separate. Encrypting stored data does not tell you whether the right people or roles have access. We need both a deliberate storage configuration and a deliberate permission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Session Manager shell and check the AWS CLI version. Set the lab Region and bucket variables to your actual values, then call get-caller-identity. The result should identify a session of your dedicated EC2 role. It should not identify your administrator identity from the browser. Now attempt to list the uploads prefix before attaching the new S3 policy. Under our stated assumptions, that request should fail with AccessDenied. Record it. If the request succeeds, investigate why the role already has access rather than pretending the baseline is correct. A useful experiment starts from a known state. Caller identity tells us who made the request; the request's actual result gives us evidence about the permission being tested.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inline policy has two statements. The first allows ListBucket on this exact bucket, but only when the requested prefix starts with uploads slash. The second allows PutObject, GetObject, and DeleteObject on objects beneath that prefix. Replace both bucket placeholders carefully. The bucket ARN in the first statement has no object suffix. The second statement's resource ends with uploads slash star. That wildcard is limited to the selected prefix, not every bucket in the account. We include deletion so the worker can remove its training object; a production application might have a different job. Keep the existing SSM permissions and attach this additional policy only to the dedicated role. After propagation, the previously denied uploads listing should succeed.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a new temporary local directory and write a one-sentence observation file. Upload that file to the exact uploads slash observation dot txt key. Then list the uploads prefix and look for that name. Download it into a second local file and compare the original bytes with the downloaded bytes. A successful comparison is quiet, so explain the expected behavior before treating silence as a problem. Finally, read the downloaded text. The upload response and object metadata are useful, but the round trip is the thing we are testing. We are not assuming that every possible ETag is a universal checksum. Capture what you actually observed: the key appeared, the download worked, and the two local files matched.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keep the same identity and bucket, and ask to list the private prefix. Our policy does not allow that prefix, so the expected result is AccessDenied. An empty successful list is a different result and should trigger investigation. This is a read-only negative test: we do not need to write data outside the authorized prefix to learn whether the listing boundary is effective. We also inspect the object-resource statement to understand its separate scope. One denied operation does not prove every possible request is denied, which is why we combine policy review with targeted tests. Write down exactly which action, resource, and prefix were tested. A precise observation is much stronger than saying that the whole bucket is simply secure.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If the intended upload or listing fails, read the error and examine your inputs. Check the active role, exact bucket name, Region, prefix spelling, and which ARN shape belongs to the operation. Allow a short time for policy changes to propagate. Other controls can still restrict the request, including organization policies, permission boundaries, bucket policies, and endpoint policies. Our lab states those assumptions so you can recognize when your environment differs. Do not disable Block Public Access to repair a role-based workflow. Authorized identities can access private objects. If the forbidden request succeeds, inspect unexpected permissions rather than changing the expected answer. The goal is a narrow and understood permission set, with evidence showing how it behaves.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saving your evidence, delete the exact training object and list the uploads prefix again. Confirm that the key is absent. Use your authorized provisioning identity to inspect the empty bucket and delete it. The instance role does not have DeleteBucket, and that is intentional. This cleanup assumes the bucket was never versioned; versions and delete markers require additional handling in a versioned design. Remove the lab inline policy, end the session, and finish the EC2 teardown from the previous lesson. Verify the volume and public-address cleanup, then remove only dedicated unused role and security-group resources. Preserve shared networking and your budget. Record completion and revisit billing after its data refreshes. The worker, the bucket, and the policy all belong in your inventory.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finished artifact explains a practical pattern: give a workload a role, define a small job, exercise that job, test a boundary, and clean up. That reasoning transfers to more complicated applications later. For the tabletop route, evaluate the supplied request matrix and label every API outcome as predicted. A local text comparison is useful practice, but it is not evidence of an S3 upload. Before you move on, explain why listing uses a bucket ARN, why object operations use a different resource pattern, and why encryption does not replace authorization. Then describe what would change if Shutterbird needed versioning or a second worker with read-only access. Those questions lead naturally into the next lessons on networking, observability, and repeatable infrastructure.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a16683c056f4e8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2f8b127e604002" /><Relationship Type="http://schemas.openxmlformats.org/officeDocument/2006/relationships/slideLayout" Target="/ppt/slideLayouts/slideLayout1.xml" Id="R1bc354600a524b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bc354600a524b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85f8a00884e4c1b" /><Relationship Type="http://schemas.openxmlformats.org/officeDocument/2006/relationships/notesSlide" Target="/ppt/notesSlides/notesSlide1.xml" Id="Rfeaf3306018b405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76f09af9bd24f18" /><Relationship Type="http://schemas.openxmlformats.org/officeDocument/2006/relationships/notesSlide" Target="/ppt/notesSlides/notesSlide2.xml" Id="R0db52ce90fc041d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f7d9da173264f49" /><Relationship Type="http://schemas.openxmlformats.org/officeDocument/2006/relationships/notesSlide" Target="/ppt/notesSlides/notesSlide3.xml" Id="R3afc6538b6174e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9419800387543e9" /><Relationship Type="http://schemas.openxmlformats.org/officeDocument/2006/relationships/notesSlide" Target="/ppt/notesSlides/notesSlide4.xml" Id="R16c03aa7914049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4c43178080b48ed" /><Relationship Type="http://schemas.openxmlformats.org/officeDocument/2006/relationships/notesSlide" Target="/ppt/notesSlides/notesSlide5.xml" Id="Rc7cd6d3d93a5427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c69db631c73435a" /><Relationship Type="http://schemas.openxmlformats.org/officeDocument/2006/relationships/notesSlide" Target="/ppt/notesSlides/notesSlide6.xml" Id="R9f1bd1f19c764f5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541c4a6dbfe4acf" /><Relationship Type="http://schemas.openxmlformats.org/officeDocument/2006/relationships/notesSlide" Target="/ppt/notesSlides/notesSlide7.xml" Id="Ra61798ed433548b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919c07fa9994bcd" /><Relationship Type="http://schemas.openxmlformats.org/officeDocument/2006/relationships/notesSlide" Target="/ppt/notesSlides/notesSlide8.xml" Id="Rd39380b55b834c6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4bf6e6ab4934c93" /><Relationship Type="http://schemas.openxmlformats.org/officeDocument/2006/relationships/notesSlide" Target="/ppt/notesSlides/notesSlide9.xml" Id="R84d891ffe30e4b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31be3d71eec44bf" /><Relationship Type="http://schemas.openxmlformats.org/officeDocument/2006/relationships/notesSlide" Target="/ppt/notesSlides/notesSlide10.xml" Id="R8add5e6fa76147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c20fdc599c64f71" /><Relationship Type="http://schemas.openxmlformats.org/officeDocument/2006/relationships/notesSlide" Target="/ppt/notesSlides/notesSlide11.xml" Id="Ra76aceb605d743b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530b254ad2e498f" /><Relationship Type="http://schemas.openxmlformats.org/officeDocument/2006/relationships/notesSlide" Target="/ppt/notesSlides/notesSlide12.xml" Id="Re275aa660db04a9c" /></Relationships>
</file>

<file path=ppt/slides/slide1.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9A95FEE-624A-462C-ABE8-E4EBE5B1F84F}"/>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66CB1C13-EEF9-4AD7-8AB4-E355BCE26873}"/>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FFFFFF"/>
                </a:solidFill>
                <a:latin typeface="DejaVu Sans"/>
                <a:ea typeface="DejaVu Sans"/>
                <a:cs typeface="DejaVu Sans"/>
              </a:defRPr>
            </a:pPr>
            <a:r>
              <a:rPr sz="4125" b="1">
                <a:solidFill>
                  <a:srgbClr val="FFFFFF"/>
                </a:solidFill>
                <a:latin typeface="DejaVu Sans"/>
                <a:ea typeface="DejaVu Sans"/>
                <a:cs typeface="DejaVu Sans"/>
              </a:rPr>
              <a:t>Give the worker a narrow job</a:t>
            </a:r>
          </a:p>
        </p:txBody>
      </p:sp>
      <p:sp>
        <p:nvSpPr>
          <p:cNvPr id="3" name="">
            <a:extLst xmlns:a="http://schemas.openxmlformats.org/drawingml/2006/main">
              <a:ext uri="{FF2B5EF4-FFF2-40B4-BE49-F238E27FC236}">
                <a16:creationId xmlns:a16="http://schemas.microsoft.com/office/drawing/2014/main" id="{C5614899-C45B-4731-99A3-26BF191953F8}"/>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One worker; one bucket; one uploads/ prefix</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Prove the allowed and denied requests</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Keep the object harmless and the task small</a:t>
            </a:r>
          </a:p>
        </p:txBody>
      </p:sp>
      <p:sp>
        <p:nvSpPr>
          <p:cNvPr id="4" name="">
            <a:extLst xmlns:a="http://schemas.openxmlformats.org/drawingml/2006/main">
              <a:ext uri="{FF2B5EF4-FFF2-40B4-BE49-F238E27FC236}">
                <a16:creationId xmlns:a16="http://schemas.microsoft.com/office/drawing/2014/main" id="{03D1C9EA-D0CB-473A-95A6-A8ADF3B12E2C}"/>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009CAEEE-32DD-4AB4-980B-FE05DE863E47}"/>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01 / 12</a:t>
            </a:r>
          </a:p>
        </p:txBody>
      </p:sp>
    </p:spTree>
    <p:extLst>
      <p:ext uri="{BB962C8B-B14F-4D97-AF65-F5344CB8AC3E}">
        <p14:creationId xmlns:p14="http://schemas.microsoft.com/office/powerpoint/2010/main" val="146089224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03FD878-7DD8-42FB-B46E-6DCBD0776FC1}"/>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2BC0100A-5A85-43D7-9664-BF8D188B43A6}"/>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Trust is different from permission</a:t>
            </a:r>
          </a:p>
        </p:txBody>
      </p:sp>
      <p:sp>
        <p:nvSpPr>
          <p:cNvPr id="3" name="">
            <a:extLst xmlns:a="http://schemas.openxmlformats.org/drawingml/2006/main">
              <a:ext uri="{FF2B5EF4-FFF2-40B4-BE49-F238E27FC236}">
                <a16:creationId xmlns:a16="http://schemas.microsoft.com/office/drawing/2014/main" id="{664E748E-112A-4D14-A6FC-02C1780F6048}"/>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Trust: who may assume the role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Permissions: what the resulting identity may do</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EC2 profile supplies temporary credentials</a:t>
            </a:r>
          </a:p>
        </p:txBody>
      </p:sp>
      <p:sp>
        <p:nvSpPr>
          <p:cNvPr id="4" name="">
            <a:extLst xmlns:a="http://schemas.openxmlformats.org/drawingml/2006/main">
              <a:ext uri="{FF2B5EF4-FFF2-40B4-BE49-F238E27FC236}">
                <a16:creationId xmlns:a16="http://schemas.microsoft.com/office/drawing/2014/main" id="{E9E3EC8D-098C-4343-AB90-69EF2637926F}"/>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655A62AD-8849-4627-882F-55883B082693}"/>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02 / 12</a:t>
            </a:r>
          </a:p>
        </p:txBody>
      </p:sp>
    </p:spTree>
    <p:extLst>
      <p:ext uri="{BB962C8B-B14F-4D97-AF65-F5344CB8AC3E}">
        <p14:creationId xmlns:p14="http://schemas.microsoft.com/office/powerpoint/2010/main" val="116491421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D02102A-BB83-4DE0-8A9C-5939D4275403}"/>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1E027254-C9AA-4064-B44B-767B33C42CC4}"/>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Name the bucket and the key</a:t>
            </a:r>
          </a:p>
        </p:txBody>
      </p:sp>
      <p:sp>
        <p:nvSpPr>
          <p:cNvPr id="3" name="">
            <a:extLst xmlns:a="http://schemas.openxmlformats.org/drawingml/2006/main">
              <a:ext uri="{FF2B5EF4-FFF2-40B4-BE49-F238E27FC236}">
                <a16:creationId xmlns:a16="http://schemas.microsoft.com/office/drawing/2014/main" id="{2AB95FDB-3052-422C-8AD4-60BDE923769F}"/>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An object is addressed by bucket + key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 prefix is part of a key, not a Linux directory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Bucket actions and object actions use different ARNs</a:t>
            </a:r>
          </a:p>
        </p:txBody>
      </p:sp>
      <p:sp>
        <p:nvSpPr>
          <p:cNvPr id="4" name="">
            <a:extLst xmlns:a="http://schemas.openxmlformats.org/drawingml/2006/main">
              <a:ext uri="{FF2B5EF4-FFF2-40B4-BE49-F238E27FC236}">
                <a16:creationId xmlns:a16="http://schemas.microsoft.com/office/drawing/2014/main" id="{A849736F-A047-4FE0-89F4-9DE15EAC1114}"/>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5E553B83-7A5D-4689-9D3B-0E806CC49E87}"/>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03 / 12</a:t>
            </a:r>
          </a:p>
        </p:txBody>
      </p:sp>
    </p:spTree>
    <p:extLst>
      <p:ext uri="{BB962C8B-B14F-4D97-AF65-F5344CB8AC3E}">
        <p14:creationId xmlns:p14="http://schemas.microsoft.com/office/powerpoint/2010/main" val="18296358"/>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4CCA0E8-2C46-4C97-B3AF-8432E3D6D539}"/>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AAE8C8E7-5DDC-4A93-A567-4C07623144FC}"/>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Re-establish the lab conditions</a:t>
            </a:r>
          </a:p>
        </p:txBody>
      </p:sp>
      <p:sp>
        <p:nvSpPr>
          <p:cNvPr id="3" name="">
            <a:extLst xmlns:a="http://schemas.openxmlformats.org/drawingml/2006/main">
              <a:ext uri="{FF2B5EF4-FFF2-40B4-BE49-F238E27FC236}">
                <a16:creationId xmlns:a16="http://schemas.microsoft.com/office/drawing/2014/main" id="{C1BB74FD-6845-4024-AE8B-CA59031C3C90}"/>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Reuse immediately or recreate the EC2 lab</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Confirm baseline role and provisioning permissions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Budget for usage; clean up in this session</a:t>
            </a:r>
          </a:p>
        </p:txBody>
      </p:sp>
      <p:sp>
        <p:nvSpPr>
          <p:cNvPr id="4" name="">
            <a:extLst xmlns:a="http://schemas.openxmlformats.org/drawingml/2006/main">
              <a:ext uri="{FF2B5EF4-FFF2-40B4-BE49-F238E27FC236}">
                <a16:creationId xmlns:a16="http://schemas.microsoft.com/office/drawing/2014/main" id="{A5E9D78A-BEDE-4820-B560-7BE467433A02}"/>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2ADE9B28-ED4A-475C-9BC8-679F72017779}"/>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04 / 12</a:t>
            </a:r>
          </a:p>
        </p:txBody>
      </p:sp>
    </p:spTree>
    <p:extLst>
      <p:ext uri="{BB962C8B-B14F-4D97-AF65-F5344CB8AC3E}">
        <p14:creationId xmlns:p14="http://schemas.microsoft.com/office/powerpoint/2010/main" val="108683139"/>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5A66AA0-B833-48C3-8839-A55191B9A09C}"/>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4493D92A-D41A-4AB3-BDCF-CFCE9329C1CA}"/>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Create a private training bucket</a:t>
            </a:r>
          </a:p>
        </p:txBody>
      </p:sp>
      <p:sp>
        <p:nvSpPr>
          <p:cNvPr id="3" name="">
            <a:extLst xmlns:a="http://schemas.openxmlformats.org/drawingml/2006/main">
              <a:ext uri="{FF2B5EF4-FFF2-40B4-BE49-F238E27FC236}">
                <a16:creationId xmlns:a16="http://schemas.microsoft.com/office/drawing/2014/main" id="{53568110-E9FE-42AB-AF51-A0D1F2E93A81}"/>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Block Public Access enabled; ACLs disabled</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SSE-S3; versioning disabled; Object Lock off</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No website hosting or bucket policy</a:t>
            </a:r>
          </a:p>
        </p:txBody>
      </p:sp>
      <p:sp>
        <p:nvSpPr>
          <p:cNvPr id="4" name="">
            <a:extLst xmlns:a="http://schemas.openxmlformats.org/drawingml/2006/main">
              <a:ext uri="{FF2B5EF4-FFF2-40B4-BE49-F238E27FC236}">
                <a16:creationId xmlns:a16="http://schemas.microsoft.com/office/drawing/2014/main" id="{69608CCB-BE0F-411C-884E-950033E1F347}"/>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60603E9A-64DF-48D8-979A-72C51DFB03E3}"/>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05 / 12</a:t>
            </a:r>
          </a:p>
        </p:txBody>
      </p:sp>
    </p:spTree>
    <p:extLst>
      <p:ext uri="{BB962C8B-B14F-4D97-AF65-F5344CB8AC3E}">
        <p14:creationId xmlns:p14="http://schemas.microsoft.com/office/powerpoint/2010/main" val="67260271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65EB9A5-C9CE-481A-9AC3-DDA887482D09}"/>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FFA0EFF6-B92D-4C7B-BF92-B870187A64E7}"/>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Establish identity and baseline</a:t>
            </a:r>
          </a:p>
        </p:txBody>
      </p:sp>
      <p:sp>
        <p:nvSpPr>
          <p:cNvPr id="3" name="">
            <a:extLst xmlns:a="http://schemas.openxmlformats.org/drawingml/2006/main">
              <a:ext uri="{FF2B5EF4-FFF2-40B4-BE49-F238E27FC236}">
                <a16:creationId xmlns:a16="http://schemas.microsoft.com/office/drawing/2014/main" id="{80322741-BCB5-4A45-AA25-9833FE92C1DD}"/>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Check AWS CLI and actual caller identity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List uploads/ before granting permission</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Expected baseline: AccessDenied</a:t>
            </a:r>
          </a:p>
        </p:txBody>
      </p:sp>
      <p:sp>
        <p:nvSpPr>
          <p:cNvPr id="4" name="">
            <a:extLst xmlns:a="http://schemas.openxmlformats.org/drawingml/2006/main">
              <a:ext uri="{FF2B5EF4-FFF2-40B4-BE49-F238E27FC236}">
                <a16:creationId xmlns:a16="http://schemas.microsoft.com/office/drawing/2014/main" id="{BD14FAC3-D752-47E0-94E0-07BDB077852B}"/>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20558175-489F-482C-B321-97700F7EE52C}"/>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06 / 12</a:t>
            </a:r>
          </a:p>
        </p:txBody>
      </p:sp>
    </p:spTree>
    <p:extLst>
      <p:ext uri="{BB962C8B-B14F-4D97-AF65-F5344CB8AC3E}">
        <p14:creationId xmlns:p14="http://schemas.microsoft.com/office/powerpoint/2010/main" val="1209310668"/>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2430A96-317F-4D29-8BE9-B633E9136518}"/>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A6F3E9EB-9B7C-40F4-B16C-DAC8B24F9E07}"/>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Read the policy as two sentences</a:t>
            </a:r>
          </a:p>
        </p:txBody>
      </p:sp>
      <p:sp>
        <p:nvSpPr>
          <p:cNvPr id="3" name="">
            <a:extLst xmlns:a="http://schemas.openxmlformats.org/drawingml/2006/main">
              <a:ext uri="{FF2B5EF4-FFF2-40B4-BE49-F238E27FC236}">
                <a16:creationId xmlns:a16="http://schemas.microsoft.com/office/drawing/2014/main" id="{6C2971DC-4D13-4A20-9923-289A8CACDF0B}"/>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Allow ListBucket with uploads/* condition</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Allow Put/Get/DeleteObject under uploads/*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Keep existing SSM permissions</a:t>
            </a:r>
          </a:p>
        </p:txBody>
      </p:sp>
      <p:sp>
        <p:nvSpPr>
          <p:cNvPr id="4" name="">
            <a:extLst xmlns:a="http://schemas.openxmlformats.org/drawingml/2006/main">
              <a:ext uri="{FF2B5EF4-FFF2-40B4-BE49-F238E27FC236}">
                <a16:creationId xmlns:a16="http://schemas.microsoft.com/office/drawing/2014/main" id="{219F75A4-8BC2-4040-A88F-B51D7C2641AE}"/>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1924B61D-1402-461E-8085-F92B90CF9745}"/>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07 / 12</a:t>
            </a:r>
          </a:p>
        </p:txBody>
      </p:sp>
    </p:spTree>
    <p:extLst>
      <p:ext uri="{BB962C8B-B14F-4D97-AF65-F5344CB8AC3E}">
        <p14:creationId xmlns:p14="http://schemas.microsoft.com/office/powerpoint/2010/main" val="2009219886"/>
      </p:ext>
    </p:extLst>
  </p:cSld>
</p:sld>
</file>

<file path=ppt/slides/slide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E8E7F36-C32D-41EA-8EDD-B75AE116FC72}"/>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D5C4AB63-370B-4BB8-8555-9C7593FB259A}"/>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Perform the object round trip</a:t>
            </a:r>
          </a:p>
        </p:txBody>
      </p:sp>
      <p:sp>
        <p:nvSpPr>
          <p:cNvPr id="3" name="">
            <a:extLst xmlns:a="http://schemas.openxmlformats.org/drawingml/2006/main">
              <a:ext uri="{FF2B5EF4-FFF2-40B4-BE49-F238E27FC236}">
                <a16:creationId xmlns:a16="http://schemas.microsoft.com/office/drawing/2014/main" id="{18249ABF-A7AC-43FC-9E1C-08CA620CFA65}"/>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Create and upload one training note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List the key; download to a new file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Compare original and downloaded bytes</a:t>
            </a:r>
          </a:p>
        </p:txBody>
      </p:sp>
      <p:sp>
        <p:nvSpPr>
          <p:cNvPr id="4" name="">
            <a:extLst xmlns:a="http://schemas.openxmlformats.org/drawingml/2006/main">
              <a:ext uri="{FF2B5EF4-FFF2-40B4-BE49-F238E27FC236}">
                <a16:creationId xmlns:a16="http://schemas.microsoft.com/office/drawing/2014/main" id="{689D3E35-BB24-47AA-8E12-76F128F3247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ED1396C7-BE6E-4443-8208-11B020ACB681}"/>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08 / 12</a:t>
            </a:r>
          </a:p>
        </p:txBody>
      </p:sp>
    </p:spTree>
    <p:extLst>
      <p:ext uri="{BB962C8B-B14F-4D97-AF65-F5344CB8AC3E}">
        <p14:creationId xmlns:p14="http://schemas.microsoft.com/office/powerpoint/2010/main" val="2041173900"/>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8A485C9-D445-4932-B74B-2D46E3D19893}"/>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97EFCE55-6DF4-42F0-8675-B0E828E67108}"/>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Test the boundary deliberately</a:t>
            </a:r>
          </a:p>
        </p:txBody>
      </p:sp>
      <p:sp>
        <p:nvSpPr>
          <p:cNvPr id="3" name="">
            <a:extLst xmlns:a="http://schemas.openxmlformats.org/drawingml/2006/main">
              <a:ext uri="{FF2B5EF4-FFF2-40B4-BE49-F238E27FC236}">
                <a16:creationId xmlns:a16="http://schemas.microsoft.com/office/drawing/2014/main" id="{764F869C-E400-4F17-BA36-3CFBF2BCE8B0}"/>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Same identity and bucket; change prefix</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List private/ should return AccessDenied</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Empty success is a different outcome</a:t>
            </a:r>
          </a:p>
        </p:txBody>
      </p:sp>
      <p:sp>
        <p:nvSpPr>
          <p:cNvPr id="4" name="">
            <a:extLst xmlns:a="http://schemas.openxmlformats.org/drawingml/2006/main">
              <a:ext uri="{FF2B5EF4-FFF2-40B4-BE49-F238E27FC236}">
                <a16:creationId xmlns:a16="http://schemas.microsoft.com/office/drawing/2014/main" id="{C290C3C2-4C2E-4C23-A446-9758300AC118}"/>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1A314C91-334D-4CEA-8198-B1E4610D6DBF}"/>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09 / 12</a:t>
            </a:r>
          </a:p>
        </p:txBody>
      </p:sp>
    </p:spTree>
    <p:extLst>
      <p:ext uri="{BB962C8B-B14F-4D97-AF65-F5344CB8AC3E}">
        <p14:creationId xmlns:p14="http://schemas.microsoft.com/office/powerpoint/2010/main" val="84986508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02D9745-F6B1-445B-83EE-5ED4FE9652E3}"/>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EFF725B6-C851-4FFF-A9FD-3FE057C67A42}"/>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Diagnose access without broadening it</a:t>
            </a:r>
          </a:p>
        </p:txBody>
      </p:sp>
      <p:sp>
        <p:nvSpPr>
          <p:cNvPr id="3" name="">
            <a:extLst xmlns:a="http://schemas.openxmlformats.org/drawingml/2006/main">
              <a:ext uri="{FF2B5EF4-FFF2-40B4-BE49-F238E27FC236}">
                <a16:creationId xmlns:a16="http://schemas.microsoft.com/office/drawing/2014/main" id="{F825F9C7-FCE2-46CF-BB85-28C93D62A333}"/>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Check role, bucket, Region, prefix, and ARN</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Allow for policy propagation; inspect other controls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Keep Block Public Access enabled</a:t>
            </a:r>
          </a:p>
        </p:txBody>
      </p:sp>
      <p:sp>
        <p:nvSpPr>
          <p:cNvPr id="4" name="">
            <a:extLst xmlns:a="http://schemas.openxmlformats.org/drawingml/2006/main">
              <a:ext uri="{FF2B5EF4-FFF2-40B4-BE49-F238E27FC236}">
                <a16:creationId xmlns:a16="http://schemas.microsoft.com/office/drawing/2014/main" id="{72B48592-E1BB-4411-A5DD-E70D76F1E70E}"/>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DB7CA046-2305-4F49-935B-2FD2469097B1}"/>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10 / 12</a:t>
            </a:r>
          </a:p>
        </p:txBody>
      </p:sp>
    </p:spTree>
    <p:extLst>
      <p:ext uri="{BB962C8B-B14F-4D97-AF65-F5344CB8AC3E}">
        <p14:creationId xmlns:p14="http://schemas.microsoft.com/office/powerpoint/2010/main" val="26064218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179CB54-0E51-4B58-8554-7FC54017859E}"/>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97451C1C-99A1-4A63-B3F6-0AD7BB474493}"/>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Remove the object and the environment</a:t>
            </a:r>
          </a:p>
        </p:txBody>
      </p:sp>
      <p:sp>
        <p:nvSpPr>
          <p:cNvPr id="3" name="">
            <a:extLst xmlns:a="http://schemas.openxmlformats.org/drawingml/2006/main">
              <a:ext uri="{FF2B5EF4-FFF2-40B4-BE49-F238E27FC236}">
                <a16:creationId xmlns:a16="http://schemas.microsoft.com/office/drawing/2014/main" id="{8E7B9C1D-6E58-406E-B7DD-F3A0E844D697}"/>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Delete exact object; verify empty bucket</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Provisioning identity deletes bucket</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Remove policy; complete EC2 cleanup</a:t>
            </a:r>
          </a:p>
        </p:txBody>
      </p:sp>
      <p:sp>
        <p:nvSpPr>
          <p:cNvPr id="4" name="">
            <a:extLst xmlns:a="http://schemas.openxmlformats.org/drawingml/2006/main">
              <a:ext uri="{FF2B5EF4-FFF2-40B4-BE49-F238E27FC236}">
                <a16:creationId xmlns:a16="http://schemas.microsoft.com/office/drawing/2014/main" id="{25A147F2-5283-4410-A118-0D1ADCB3CE81}"/>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4DA269C3-0CF1-4D66-A64E-FB44DAD2043C}"/>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11 / 12</a:t>
            </a:r>
          </a:p>
        </p:txBody>
      </p:sp>
    </p:spTree>
    <p:extLst>
      <p:ext uri="{BB962C8B-B14F-4D97-AF65-F5344CB8AC3E}">
        <p14:creationId xmlns:p14="http://schemas.microsoft.com/office/powerpoint/2010/main" val="1414147538"/>
      </p:ext>
    </p:extLst>
  </p:cSld>
</p:sld>
</file>

<file path=ppt/slides/slide12.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1477FA9-E979-4902-BFF7-19B2989524FB}"/>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F5C4B9E0-AD66-4AFD-A22A-65B07B3881FC}"/>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FFFFFF"/>
                </a:solidFill>
                <a:latin typeface="DejaVu Sans"/>
                <a:ea typeface="DejaVu Sans"/>
                <a:cs typeface="DejaVu Sans"/>
              </a:defRPr>
            </a:pPr>
            <a:r>
              <a:rPr sz="3375" b="1">
                <a:solidFill>
                  <a:srgbClr val="FFFFFF"/>
                </a:solidFill>
                <a:latin typeface="DejaVu Sans"/>
                <a:ea typeface="DejaVu Sans"/>
                <a:cs typeface="DejaVu Sans"/>
              </a:rPr>
              <a:t>Keep the permission story portable</a:t>
            </a:r>
          </a:p>
        </p:txBody>
      </p:sp>
      <p:sp>
        <p:nvSpPr>
          <p:cNvPr id="3" name="">
            <a:extLst xmlns:a="http://schemas.openxmlformats.org/drawingml/2006/main">
              <a:ext uri="{FF2B5EF4-FFF2-40B4-BE49-F238E27FC236}">
                <a16:creationId xmlns:a16="http://schemas.microsoft.com/office/drawing/2014/main" id="{10C8CFEC-2883-438F-9DC2-19D73CB3B081}"/>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State the job; implement and test its boundary</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Submit policy, observations, and cleanup evidence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Tabletop API results remain labeled predictions</a:t>
            </a:r>
          </a:p>
        </p:txBody>
      </p:sp>
      <p:sp>
        <p:nvSpPr>
          <p:cNvPr id="4" name="">
            <a:extLst xmlns:a="http://schemas.openxmlformats.org/drawingml/2006/main">
              <a:ext uri="{FF2B5EF4-FFF2-40B4-BE49-F238E27FC236}">
                <a16:creationId xmlns:a16="http://schemas.microsoft.com/office/drawing/2014/main" id="{D178AD08-2766-4608-92B3-01D46F3E7526}"/>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08B42623-5260-47CE-A36B-933B07A48058}"/>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12 / 12</a:t>
            </a:r>
          </a:p>
        </p:txBody>
      </p:sp>
    </p:spTree>
    <p:extLst>
      <p:ext uri="{BB962C8B-B14F-4D97-AF65-F5344CB8AC3E}">
        <p14:creationId xmlns:p14="http://schemas.microsoft.com/office/powerpoint/2010/main" val="44013837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2026-09-18T15:18:31.0670000Z</dcterms:created>
  <dcterms:modified xsi:type="dcterms:W3CDTF">2026-09-18T15:18:31.0670000Z</dcterms:modified>
</coreProperties>
</file>