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776672ff08b4686" /><Relationship Type="http://schemas.openxmlformats.org/officeDocument/2006/relationships/extended-properties" Target="/docProps/app.xml" Id="Ra05917f2deb54689" /><Relationship Type="http://schemas.openxmlformats.org/officeDocument/2006/relationships/officeDocument" Target="/ppt/presentation.xml" Id="R76e2c5b7a7094eb1" /></Relationships>
</file>

<file path=ppt/presentation.xml><?xml version="1.0" encoding="utf-8"?>
<p:presentation xmlns:p="http://schemas.openxmlformats.org/presentationml/2006/main">
  <p:sldMasterIdLst>
    <p:sldMasterId xmlns:r="http://schemas.openxmlformats.org/officeDocument/2006/relationships" id="2147483648" r:id="R72b1c69254c7452e"/>
  </p:sldMasterIdLst>
  <p:notesMasterIdLst>
    <p:notesMasterId xmlns:r="http://schemas.openxmlformats.org/officeDocument/2006/relationships" r:id="Re0b1c7acb0bf4037"/>
  </p:notesMasterIdLst>
  <p:sldIdLst>
    <p:sldId xmlns:r="http://schemas.openxmlformats.org/officeDocument/2006/relationships" id="256" r:id="R9b04dd09fc2b403b"/>
    <p:sldId xmlns:r="http://schemas.openxmlformats.org/officeDocument/2006/relationships" id="257" r:id="R1829258ce47b43e5"/>
    <p:sldId xmlns:r="http://schemas.openxmlformats.org/officeDocument/2006/relationships" id="258" r:id="R26fc9439832c4f09"/>
    <p:sldId xmlns:r="http://schemas.openxmlformats.org/officeDocument/2006/relationships" id="259" r:id="R31aba462a3c84a34"/>
    <p:sldId xmlns:r="http://schemas.openxmlformats.org/officeDocument/2006/relationships" id="260" r:id="R63d61a3972e34580"/>
    <p:sldId xmlns:r="http://schemas.openxmlformats.org/officeDocument/2006/relationships" id="261" r:id="Ra06553db7f5f4630"/>
    <p:sldId xmlns:r="http://schemas.openxmlformats.org/officeDocument/2006/relationships" id="262" r:id="Re5e785fb8dfc42bf"/>
    <p:sldId xmlns:r="http://schemas.openxmlformats.org/officeDocument/2006/relationships" id="263" r:id="R591e897dab2f4e74"/>
    <p:sldId xmlns:r="http://schemas.openxmlformats.org/officeDocument/2006/relationships" id="264" r:id="R8509826b176949e4"/>
    <p:sldId xmlns:r="http://schemas.openxmlformats.org/officeDocument/2006/relationships" id="265" r:id="R767431f625dc46a9"/>
    <p:sldId xmlns:r="http://schemas.openxmlformats.org/officeDocument/2006/relationships" id="266" r:id="R094e043c33c948a2"/>
    <p:sldId xmlns:r="http://schemas.openxmlformats.org/officeDocument/2006/relationships" id="267" r:id="R953b442ec4f74fa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ea6849cbe694833" /><Relationship Type="http://schemas.openxmlformats.org/officeDocument/2006/relationships/slideMaster" Target="/ppt/slideMasters/slideMaster1.xml" Id="R72b1c69254c7452e" /><Relationship Type="http://schemas.openxmlformats.org/officeDocument/2006/relationships/notesMaster" Target="/ppt/notesMasters/notesMaster1.xml" Id="Re0b1c7acb0bf4037" /><Relationship Type="http://schemas.openxmlformats.org/officeDocument/2006/relationships/presProps" Target="/ppt/presProps.xml" Id="R45ba7747afab4872" /><Relationship Type="http://schemas.openxmlformats.org/officeDocument/2006/relationships/tableStyles" Target="/ppt/tableStyles.xml" Id="R1e6a1f5b18454adc" /><Relationship Type="http://schemas.openxmlformats.org/officeDocument/2006/relationships/slide" Target="/ppt/slides/slide1.xml" Id="R9b04dd09fc2b403b" /><Relationship Type="http://schemas.openxmlformats.org/officeDocument/2006/relationships/slide" Target="/ppt/slides/slide2.xml" Id="R1829258ce47b43e5" /><Relationship Type="http://schemas.openxmlformats.org/officeDocument/2006/relationships/slide" Target="/ppt/slides/slide3.xml" Id="R26fc9439832c4f09" /><Relationship Type="http://schemas.openxmlformats.org/officeDocument/2006/relationships/slide" Target="/ppt/slides/slide4.xml" Id="R31aba462a3c84a34" /><Relationship Type="http://schemas.openxmlformats.org/officeDocument/2006/relationships/slide" Target="/ppt/slides/slide5.xml" Id="R63d61a3972e34580" /><Relationship Type="http://schemas.openxmlformats.org/officeDocument/2006/relationships/slide" Target="/ppt/slides/slide6.xml" Id="Ra06553db7f5f4630" /><Relationship Type="http://schemas.openxmlformats.org/officeDocument/2006/relationships/slide" Target="/ppt/slides/slide7.xml" Id="Re5e785fb8dfc42bf" /><Relationship Type="http://schemas.openxmlformats.org/officeDocument/2006/relationships/slide" Target="/ppt/slides/slide8.xml" Id="R591e897dab2f4e74" /><Relationship Type="http://schemas.openxmlformats.org/officeDocument/2006/relationships/slide" Target="/ppt/slides/slide9.xml" Id="R8509826b176949e4" /><Relationship Type="http://schemas.openxmlformats.org/officeDocument/2006/relationships/slide" Target="/ppt/slides/slide10.xml" Id="R767431f625dc46a9" /><Relationship Type="http://schemas.openxmlformats.org/officeDocument/2006/relationships/slide" Target="/ppt/slides/slide11.xml" Id="R094e043c33c948a2" /><Relationship Type="http://schemas.openxmlformats.org/officeDocument/2006/relationships/slide" Target="/ppt/slides/slide12.xml" Id="R953b442ec4f74fa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51ca39e55f3487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c99da7a7d7d4031" /><Relationship Type="http://schemas.openxmlformats.org/officeDocument/2006/relationships/notesMaster" Target="/ppt/notesMasters/notesMaster1.xml" Id="Rb155db5b5a9c476f" /></Relationships>
</file>

<file path=ppt/notesSlides/_rels/notesSlide2.xml.rels>&#65279;<?xml version="1.0" encoding="utf-8"?><Relationships xmlns="http://schemas.openxmlformats.org/package/2006/relationships"><Relationship Type="http://schemas.openxmlformats.org/officeDocument/2006/relationships/slide" Target="/ppt/slides/slide2.xml" Id="Re4eb5fb2d80c4539" /><Relationship Type="http://schemas.openxmlformats.org/officeDocument/2006/relationships/notesMaster" Target="/ppt/notesMasters/notesMaster1.xml" Id="R5a9b792aa19d4abd" /></Relationships>
</file>

<file path=ppt/notesSlides/_rels/notesSlide3.xml.rels>&#65279;<?xml version="1.0" encoding="utf-8"?><Relationships xmlns="http://schemas.openxmlformats.org/package/2006/relationships"><Relationship Type="http://schemas.openxmlformats.org/officeDocument/2006/relationships/slide" Target="/ppt/slides/slide3.xml" Id="Rea068875b2b84838" /><Relationship Type="http://schemas.openxmlformats.org/officeDocument/2006/relationships/notesMaster" Target="/ppt/notesMasters/notesMaster1.xml" Id="R8576f5125e404c94" /></Relationships>
</file>

<file path=ppt/notesSlides/_rels/notesSlide4.xml.rels>&#65279;<?xml version="1.0" encoding="utf-8"?><Relationships xmlns="http://schemas.openxmlformats.org/package/2006/relationships"><Relationship Type="http://schemas.openxmlformats.org/officeDocument/2006/relationships/slide" Target="/ppt/slides/slide4.xml" Id="Rcb192eb79e844661" /><Relationship Type="http://schemas.openxmlformats.org/officeDocument/2006/relationships/notesMaster" Target="/ppt/notesMasters/notesMaster1.xml" Id="R415310c0880b4adf" /></Relationships>
</file>

<file path=ppt/notesSlides/_rels/notesSlide5.xml.rels>&#65279;<?xml version="1.0" encoding="utf-8"?><Relationships xmlns="http://schemas.openxmlformats.org/package/2006/relationships"><Relationship Type="http://schemas.openxmlformats.org/officeDocument/2006/relationships/slide" Target="/ppt/slides/slide5.xml" Id="R95639eed40524b64" /><Relationship Type="http://schemas.openxmlformats.org/officeDocument/2006/relationships/notesMaster" Target="/ppt/notesMasters/notesMaster1.xml" Id="R820b8566f5484f22" /></Relationships>
</file>

<file path=ppt/notesSlides/_rels/notesSlide6.xml.rels>&#65279;<?xml version="1.0" encoding="utf-8"?><Relationships xmlns="http://schemas.openxmlformats.org/package/2006/relationships"><Relationship Type="http://schemas.openxmlformats.org/officeDocument/2006/relationships/slide" Target="/ppt/slides/slide6.xml" Id="Rc64afba4f0094fe6" /><Relationship Type="http://schemas.openxmlformats.org/officeDocument/2006/relationships/notesMaster" Target="/ppt/notesMasters/notesMaster1.xml" Id="Rd462c7d5a57d41cc" /></Relationships>
</file>

<file path=ppt/notesSlides/_rels/notesSlide7.xml.rels>&#65279;<?xml version="1.0" encoding="utf-8"?><Relationships xmlns="http://schemas.openxmlformats.org/package/2006/relationships"><Relationship Type="http://schemas.openxmlformats.org/officeDocument/2006/relationships/slide" Target="/ppt/slides/slide7.xml" Id="R01c08fdebc774df3" /><Relationship Type="http://schemas.openxmlformats.org/officeDocument/2006/relationships/notesMaster" Target="/ppt/notesMasters/notesMaster1.xml" Id="Ra3013ca8c2a440c8" /></Relationships>
</file>

<file path=ppt/notesSlides/_rels/notesSlide8.xml.rels>&#65279;<?xml version="1.0" encoding="utf-8"?><Relationships xmlns="http://schemas.openxmlformats.org/package/2006/relationships"><Relationship Type="http://schemas.openxmlformats.org/officeDocument/2006/relationships/slide" Target="/ppt/slides/slide8.xml" Id="R07352ea5cc5247ca" /><Relationship Type="http://schemas.openxmlformats.org/officeDocument/2006/relationships/notesMaster" Target="/ppt/notesMasters/notesMaster1.xml" Id="Rdbf9f66c57b645aa" /></Relationships>
</file>

<file path=ppt/notesSlides/_rels/notesSlide9.xml.rels>&#65279;<?xml version="1.0" encoding="utf-8"?><Relationships xmlns="http://schemas.openxmlformats.org/package/2006/relationships"><Relationship Type="http://schemas.openxmlformats.org/officeDocument/2006/relationships/slide" Target="/ppt/slides/slide9.xml" Id="Rf59fce067e9c429a" /><Relationship Type="http://schemas.openxmlformats.org/officeDocument/2006/relationships/notesMaster" Target="/ppt/notesMasters/notesMaster1.xml" Id="R4acdb773f3034a8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4aadab1f7324e4c" /><Relationship Type="http://schemas.openxmlformats.org/officeDocument/2006/relationships/notesMaster" Target="/ppt/notesMasters/notesMaster1.xml" Id="R385928a0e5cf462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6f6385545514560" /><Relationship Type="http://schemas.openxmlformats.org/officeDocument/2006/relationships/notesMaster" Target="/ppt/notesMasters/notesMaster1.xml" Id="Rd37b0f96a39441a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7710cb6582a436e" /><Relationship Type="http://schemas.openxmlformats.org/officeDocument/2006/relationships/notesMaster" Target="/ppt/notesMasters/notesMaster1.xml" Id="R710c3b1fe520427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Last time, Shutterbird was a diagram: a fictional photo-sharing startup built from familiar AWS services. Today we give one box a real, small job. We are going to connect to a temporary Linux machine, describe what we find, and remove the resources afterward. We are not installing an application yet. That keeps the lesson focused on operating a machine you can actually explain. There are five verbs to remember: choose, connect, inspect, prove, and remove. If all you have at the end is a screenshot of a running instance, you have reached the middle of the exercise. The finish includes your observations and your cleanup evidence. You can also complete an explicitly labeled tabletop version without an AWS account.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EC2 instance is a virtual machine, but the launch screen asks several different questions about it. The machine image answers: which operating system starts here? The instance type answers: what capacity shape will this machine have? An EBS volume supplies block storage. A subnet places the network interface into a particular part of your VPC, within one Availability Zone. A security group controls permitted network traffic. An IAM role supplies the instance's AWS permissions. Try describing each choice without using another service name as its definition. For example, say that the root volume holds the filesystem your operating system uses. That is more useful than simply memorizing that EC2 uses EBS. Our worksheet records these parts separately so cleanup can account for them separately.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lab has two AWS identities. First, there is you: the person signed into the console through an authorized learning identity. Your permissions determine whether you can create a machine and start a session. Second, there is the machine's role. The SSM Agent uses that role to communicate with Systems Manager. Attaching a role to the instance does not give every person permission to log in. Equally, giving you permission to start a session does not make an unconfigured agent appear online. This distinction explains many beginner connection failures. We use temporary role credentials and the browser Session Manager workflow. We do not create a long-lived access key or paste credentials into the server. Remember that the resulting Linux shell can have powerful administrative access.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launching, choose one Region and establish cost visibility. In an authorized learning account, set a small monthly cost budget and the email thresholds described in the written lab, or record the budget your account owner already manages. Review the actual prices and credit conditions that apply to you. The exercise uses compute, storage, and a public IPv4 address; those can all have charges. A budget notification is not a hard cap. Cost data and notifications can lag behind activity. Pair the budget with a local reminder and a short lab session. Write down the starting displayed cost and your budget configuration. Do not describe a screenshot of configuration as proof that an alert email was delivered. Those are different pieces of evidence.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How does our browser shell reach a machine whose security group has no inbound rules? The agent establishes outbound connections to AWS services over HTTPS. For this introductory IPv4 route, we need a public address, a public subnet, an attached internet gateway, a route to that gateway, functioning DNS, and permitted outbound HTTPS. The default network ACL must also allow the traffic and its return path. Missing one link breaks the chain. A public subnet by itself does not give every instance a public address. A public address by itself does not open an inbound port. Keep those statements separate. Private-subnet connectivity is possible with additional infrastructure, but that belongs in a later networking exercise. Today we use the explicitly checked default-network route.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 the dedicated EC2 role and attach AmazonSSMManagedInstanceCore. Record the corresponding instance profile name. This is the machine-side permission, while your signed-in identity still needs its own session permissions. Create a dedicated security group with zero inbound rules and outbound HTTPS. Leave shared VPC resources unchanged. If a suitable network or human permission is missing, use the tabletop route or have the instructor supply that prerequisite. Do not turn a setup problem into a permission expansion. Give your role, security group, and instance clear lab names and tags. Tags help you locate what you made; they do not automatically limit access. The reason for this preparation is practical: when a connection fails, you can inspect a short inventory instead of guessing what the launch wizard created.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Choose the standard Amazon Linux 2023 image published by Amazon, with an architecture matching your selected small instance type. Launch one instance. Use the prepared subnet, enable its public IPv4 address, and select the dedicated security group. Because this lab uses Session Manager, you do not need an SSH key pair. Choose a small encrypted root volume and verify delete on termination. Select your instance profile in Advanced details, require IMDSv2, and use Standard credits if following the T3 option. Leave user data empty. Pause before the final launch action. Say aloud which role, which network, which disk, and how many machines you are about to create. Once launched, record the instance and volume IDs. A friendly name helps, but the IDs identify your exact cleanup targets.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When status checks pass and Systems Manager registration is ready, choose the Session Manager connection tab. You are now in the remote Linux machine. Start with whoami and pwd. Then read the operating-system release file and the kernel version. Inspect block devices with lsblk, the mounted root filesystem with df, and memory with free. Finally, check that the SSM Agent service is active. The exact hostname, disk-device names, and memory values will vary. Record what your own machine reports. We are collecting observations, not trying to reproduce someone else's screenshot character for character. Notice how each command answers a different operational question. Knowing which question you are asking is the first step toward choosing a command without depending on a memorized checklist.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 a uniquely named temporary directory using the written command, then write one sentence into an observation file. Read the file back and inspect its permissions. This connects the Linux skills from the terminal series to an actual cloud machine. Explain the sequence: the directory establishes a workspace, printf produces text, redirection writes it, cat reads it, and the long listing shows ownership and mode information. Nothing in this task requires displaying credentials or changing system files. For your portfolio, save the observation plus the operating-system details and a short explanation of the network path. Redact identifying account information from screenshots you intend to share. Your evidence should help a reader understand what you did and why, not just prove that you found a console button.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Suppose the connection button is unavailable. Start with the simplest scope checks: account, Region, and exact instance. Is the expected role attached? Is the agent registered? Does the machine have the public address this route requires? Is the subnet route correct? Are DNS, outbound HTTPS, and the network ACL consistent with the plan? If the node is online but starting a session returns AccessDenied, inspect the human identity's permissions. Those are different failures. Do not reflexively add inbound SSH or administrator permissions. Write down the real error and the next check it suggests. A useful troubleshooting note has four parts: attempted action, observed result, likely layer, and next observation. This habit works long after your first EC2 lesson.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Save the evidence you need and end the session. Select the exact lab instance and terminate it. Then inspect the recorded root volume and confirm it was removed as intended. Check that the automatic public address has been released. We created no snapshots or Elastic IPs, so neither should appear in the lab inventory. Remove only the dedicated security group and role or instance profile when they are no longer in use. Preserve instructor-owned or shared resources. Stopping the instance is a different operation: it can leave storage that still has a cost. Keep your budget and review cost information after it refreshes. Cleanup is not a promise of zero cost; it is a documented check that the resources from this exercise are no longer accumulating the intended usage.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You now have a small but complete cloud operations story. You selected a machine's components, distinguished human permission from machine permission, explained its outbound management connection, collected Linux observations, and checked the cleanup. If you used the tabletop route, submit the diagram, simulated inventory, and predicted failure analysis as tabletop work. Both routes develop useful reasoning, while only the live route produces live deployment observations. Before moving on, explain why a running instance might not be a managed node, why a budget email is not a spending cap, and why a stopped machine can still leave billable storage. In the next lesson, Shutterbird gives its machine a narrower application job: write and read one object prefix in a private S3 bucket through its role.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6f8341a15e5492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270c98be2a64826" /><Relationship Type="http://schemas.openxmlformats.org/officeDocument/2006/relationships/slideLayout" Target="/ppt/slideLayouts/slideLayout1.xml" Id="R24eee5c9ffdd40b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4eee5c9ffdd40b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0ea741d69504883" /><Relationship Type="http://schemas.openxmlformats.org/officeDocument/2006/relationships/notesSlide" Target="/ppt/notesSlides/notesSlide1.xml" Id="R21761e45214249e8"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07f4d9f5bc6543bd" /><Relationship Type="http://schemas.openxmlformats.org/officeDocument/2006/relationships/notesSlide" Target="/ppt/notesSlides/notesSlide2.xml" Id="R6aa4c4a3058a49a9"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e1bfb91b6b9e40da" /><Relationship Type="http://schemas.openxmlformats.org/officeDocument/2006/relationships/notesSlide" Target="/ppt/notesSlides/notesSlide3.xml" Id="R5254777d372244c6"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aa18c7cceede4c98" /><Relationship Type="http://schemas.openxmlformats.org/officeDocument/2006/relationships/notesSlide" Target="/ppt/notesSlides/notesSlide4.xml" Id="R16fe935334bb40f5"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65165f6ab8e84dd9" /><Relationship Type="http://schemas.openxmlformats.org/officeDocument/2006/relationships/notesSlide" Target="/ppt/notesSlides/notesSlide5.xml" Id="Rb8a9c307cb844073"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2443e3671294d5a" /><Relationship Type="http://schemas.openxmlformats.org/officeDocument/2006/relationships/notesSlide" Target="/ppt/notesSlides/notesSlide6.xml" Id="Re4148726709a419d"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708cea4c4c64e0d" /><Relationship Type="http://schemas.openxmlformats.org/officeDocument/2006/relationships/notesSlide" Target="/ppt/notesSlides/notesSlide7.xml" Id="R6edbd8c9094441f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df1bfd2a7bb14bfb" /><Relationship Type="http://schemas.openxmlformats.org/officeDocument/2006/relationships/notesSlide" Target="/ppt/notesSlides/notesSlide8.xml" Id="R050b8a66db7f4a9e"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4f8f073575224fbd" /><Relationship Type="http://schemas.openxmlformats.org/officeDocument/2006/relationships/notesSlide" Target="/ppt/notesSlides/notesSlide9.xml" Id="R3444d3bfb30e487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ac0e65dd63c04a70" /><Relationship Type="http://schemas.openxmlformats.org/officeDocument/2006/relationships/notesSlide" Target="/ppt/notesSlides/notesSlide10.xml" Id="R6f01c6d5ea2d426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fec61a563b364edc" /><Relationship Type="http://schemas.openxmlformats.org/officeDocument/2006/relationships/notesSlide" Target="/ppt/notesSlides/notesSlide11.xml" Id="R46755600d0254f2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4304ef152b4e4b13" /><Relationship Type="http://schemas.openxmlformats.org/officeDocument/2006/relationships/notesSlide" Target="/ppt/notesSlides/notesSlide12.xml" Id="Raf44832933bb4f08" /></Relationships>
</file>

<file path=ppt/slides/slide1.xml><?xml version="1.0" encoding="utf-8"?>
<p:sld xmlns:p="http://schemas.openxmlformats.org/presentationml/2006/main">
  <p:cSld>
    <p:bg>
      <p:bgPr>
        <a:solidFill xmlns:a="http://schemas.openxmlformats.org/drawingml/2006/main">
          <a:srgbClr val="0B1F3A"/>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CEC0A71-5AA6-47DD-B53B-D801C9D0223B}"/>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00C2FF"/>
                </a:solidFill>
                <a:latin typeface="DejaVu Sans"/>
                <a:ea typeface="DejaVu Sans"/>
                <a:cs typeface="DejaVu Sans"/>
              </a:defRPr>
            </a:pPr>
            <a:r>
              <a:rPr sz="1575" b="1">
                <a:solidFill>
                  <a:srgbClr val="00C2F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4E4EE7AD-2C61-423C-A9FA-31F64C4C82FA}"/>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1">
                <a:solidFill>
                  <a:srgbClr val="FFFFFF"/>
                </a:solidFill>
                <a:latin typeface="DejaVu Sans"/>
                <a:ea typeface="DejaVu Sans"/>
                <a:cs typeface="DejaVu Sans"/>
              </a:defRPr>
            </a:pPr>
            <a:r>
              <a:rPr sz="4125" b="1">
                <a:solidFill>
                  <a:srgbClr val="FFFFFF"/>
                </a:solidFill>
                <a:latin typeface="DejaVu Sans"/>
                <a:ea typeface="DejaVu Sans"/>
                <a:cs typeface="DejaVu Sans"/>
              </a:rPr>
              <a:t>Shutterbird's first machine</a:t>
            </a:r>
          </a:p>
        </p:txBody>
      </p:sp>
      <p:sp>
        <p:nvSpPr>
          <p:cNvPr id="3" name="">
            <a:extLst xmlns:a="http://schemas.openxmlformats.org/drawingml/2006/main">
              <a:ext uri="{FF2B5EF4-FFF2-40B4-BE49-F238E27FC236}">
                <a16:creationId xmlns:a16="http://schemas.microsoft.com/office/drawing/2014/main" id="{A5390FAD-7107-4959-8B49-DCA453B68B6D}"/>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D7E8F4"/>
                </a:solidFill>
                <a:latin typeface="DejaVu Sans"/>
                <a:ea typeface="DejaVu Sans"/>
                <a:cs typeface="DejaVu Sans"/>
              </a:defRPr>
            </a:pPr>
            <a:r>
              <a:rPr sz="2325" b="0">
                <a:solidFill>
                  <a:srgbClr val="D7E8F4"/>
                </a:solidFill>
                <a:latin typeface="DejaVu Sans"/>
                <a:ea typeface="DejaVu Sans"/>
                <a:cs typeface="DejaVu Sans"/>
              </a:rPr>
              <a:t>One temporary Amazon Linux machine</a:t>
            </a:r>
          </a:p>
          <a:p xmlns:a="http://schemas.openxmlformats.org/drawingml/2006/main">
            <a:pPr marL="254000" indent="-127000">
              <a:spcAft>
                <a:spcPts val="1800"/>
              </a:spcAft>
              <a:buChar char="•"/>
              <a:defRPr sz="2325" b="0">
                <a:solidFill>
                  <a:srgbClr val="D7E8F4"/>
                </a:solidFill>
                <a:latin typeface="DejaVu Sans"/>
                <a:ea typeface="DejaVu Sans"/>
                <a:cs typeface="DejaVu Sans"/>
              </a:defRPr>
            </a:pPr>
            <a:r>
              <a:rPr sz="2325" b="0">
                <a:solidFill>
                  <a:srgbClr val="D7E8F4"/>
                </a:solidFill>
                <a:latin typeface="DejaVu Sans"/>
                <a:ea typeface="DejaVu Sans"/>
                <a:cs typeface="DejaVu Sans"/>
              </a:rPr>
              <a:t>Choose → connect → inspect → prove → remove</a:t>
            </a:r>
          </a:p>
          <a:p xmlns:a="http://schemas.openxmlformats.org/drawingml/2006/main">
            <a:pPr marL="254000" indent="-127000">
              <a:spcAft>
                <a:spcPts val="1800"/>
              </a:spcAft>
              <a:buChar char="•"/>
              <a:defRPr sz="2325" b="0">
                <a:solidFill>
                  <a:srgbClr val="D7E8F4"/>
                </a:solidFill>
                <a:latin typeface="DejaVu Sans"/>
                <a:ea typeface="DejaVu Sans"/>
                <a:cs typeface="DejaVu Sans"/>
              </a:defRPr>
            </a:pPr>
            <a:r>
              <a:rPr sz="2325" b="0">
                <a:solidFill>
                  <a:srgbClr val="D7E8F4"/>
                </a:solidFill>
                <a:latin typeface="DejaVu Sans"/>
                <a:ea typeface="DejaVu Sans"/>
                <a:cs typeface="DejaVu Sans"/>
              </a:rPr>
              <a:t>Live or clearly labeled tabletop route</a:t>
            </a:r>
          </a:p>
        </p:txBody>
      </p:sp>
      <p:sp>
        <p:nvSpPr>
          <p:cNvPr id="4" name="">
            <a:extLst xmlns:a="http://schemas.openxmlformats.org/drawingml/2006/main">
              <a:ext uri="{FF2B5EF4-FFF2-40B4-BE49-F238E27FC236}">
                <a16:creationId xmlns:a16="http://schemas.microsoft.com/office/drawing/2014/main" id="{AD90C79A-0AF9-4AA8-BE20-000F95BB0DE8}"/>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FFB627"/>
                </a:solidFill>
                <a:latin typeface="DejaVu Sans"/>
                <a:ea typeface="DejaVu Sans"/>
                <a:cs typeface="DejaVu Sans"/>
              </a:defRPr>
            </a:pPr>
            <a:r>
              <a:rPr sz="1275" b="0">
                <a:solidFill>
                  <a:srgbClr val="FFB627"/>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07A7DB56-3F73-4940-B8D4-2AE2199AF3F5}"/>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FFB627"/>
                </a:solidFill>
                <a:latin typeface="DejaVu Sans"/>
                <a:ea typeface="DejaVu Sans"/>
                <a:cs typeface="DejaVu Sans"/>
              </a:defRPr>
            </a:pPr>
            <a:r>
              <a:rPr sz="1275" b="0">
                <a:solidFill>
                  <a:srgbClr val="FFB627"/>
                </a:solidFill>
                <a:latin typeface="DejaVu Sans"/>
                <a:ea typeface="DejaVu Sans"/>
                <a:cs typeface="DejaVu Sans"/>
              </a:rPr>
              <a:t>01 / 12</a:t>
            </a:r>
          </a:p>
        </p:txBody>
      </p:sp>
    </p:spTree>
    <p:extLst>
      <p:ext uri="{BB962C8B-B14F-4D97-AF65-F5344CB8AC3E}">
        <p14:creationId xmlns:p14="http://schemas.microsoft.com/office/powerpoint/2010/main" val="51875333"/>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A048D344-42BF-40FF-8D8F-90594476CBFD}"/>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DF56283C-47AA-4A4E-8A1B-5FCAB69B1ECF}"/>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The parts of an EC2 instance</a:t>
            </a:r>
          </a:p>
        </p:txBody>
      </p:sp>
      <p:sp>
        <p:nvSpPr>
          <p:cNvPr id="3" name="">
            <a:extLst xmlns:a="http://schemas.openxmlformats.org/drawingml/2006/main">
              <a:ext uri="{FF2B5EF4-FFF2-40B4-BE49-F238E27FC236}">
                <a16:creationId xmlns:a16="http://schemas.microsoft.com/office/drawing/2014/main" id="{004A8061-4C60-4DC8-928E-7F2275FEEB29}"/>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AMI: operating system</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Instance type: capacity; EBS: block storage</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Subnet: placement; security group: traffic</a:t>
            </a:r>
          </a:p>
        </p:txBody>
      </p:sp>
      <p:sp>
        <p:nvSpPr>
          <p:cNvPr id="4" name="">
            <a:extLst xmlns:a="http://schemas.openxmlformats.org/drawingml/2006/main">
              <a:ext uri="{FF2B5EF4-FFF2-40B4-BE49-F238E27FC236}">
                <a16:creationId xmlns:a16="http://schemas.microsoft.com/office/drawing/2014/main" id="{28874C9F-4172-46ED-9824-6D74B0F1B27D}"/>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2DA61D7E-3FCF-421B-B584-084CBD1F6A90}"/>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02 / 12</a:t>
            </a:r>
          </a:p>
        </p:txBody>
      </p:sp>
    </p:spTree>
    <p:extLst>
      <p:ext uri="{BB962C8B-B14F-4D97-AF65-F5344CB8AC3E}">
        <p14:creationId xmlns:p14="http://schemas.microsoft.com/office/powerpoint/2010/main" val="1105722802"/>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95DC455-15DE-49F7-B916-85711D0D181F}"/>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FB0C6156-0479-46E4-BBCB-EE6697EFF479}"/>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Count the two identities</a:t>
            </a:r>
          </a:p>
        </p:txBody>
      </p:sp>
      <p:sp>
        <p:nvSpPr>
          <p:cNvPr id="3" name="">
            <a:extLst xmlns:a="http://schemas.openxmlformats.org/drawingml/2006/main">
              <a:ext uri="{FF2B5EF4-FFF2-40B4-BE49-F238E27FC236}">
                <a16:creationId xmlns:a16="http://schemas.microsoft.com/office/drawing/2014/main" id="{141EBDE2-485F-4DBE-99C2-C6032B76E55E}"/>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Human identity starts the session</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Instance role authorizes the SSM Agent</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Use temporary role credentials</a:t>
            </a:r>
          </a:p>
        </p:txBody>
      </p:sp>
      <p:sp>
        <p:nvSpPr>
          <p:cNvPr id="4" name="">
            <a:extLst xmlns:a="http://schemas.openxmlformats.org/drawingml/2006/main">
              <a:ext uri="{FF2B5EF4-FFF2-40B4-BE49-F238E27FC236}">
                <a16:creationId xmlns:a16="http://schemas.microsoft.com/office/drawing/2014/main" id="{3F34A2D5-6CD4-4591-B3F4-A58EE7765FB9}"/>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E8F657BF-29F5-4810-8AB1-AB859BC8825C}"/>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03 / 12</a:t>
            </a:r>
          </a:p>
        </p:txBody>
      </p:sp>
    </p:spTree>
    <p:extLst>
      <p:ext uri="{BB962C8B-B14F-4D97-AF65-F5344CB8AC3E}">
        <p14:creationId xmlns:p14="http://schemas.microsoft.com/office/powerpoint/2010/main" val="1592328247"/>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3D2FC73-14D7-4997-AE7E-866CBF91864C}"/>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53109AF5-FE25-4336-9A98-A9F2E5AA340E}"/>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Visibility before launch</a:t>
            </a:r>
          </a:p>
        </p:txBody>
      </p:sp>
      <p:sp>
        <p:nvSpPr>
          <p:cNvPr id="3" name="">
            <a:extLst xmlns:a="http://schemas.openxmlformats.org/drawingml/2006/main">
              <a:ext uri="{FF2B5EF4-FFF2-40B4-BE49-F238E27FC236}">
                <a16:creationId xmlns:a16="http://schemas.microsoft.com/office/drawing/2014/main" id="{BC38A9B2-DA6E-4948-B956-676077EBE477}"/>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Review EC2, EBS, and IPv4 costs</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Configure budget notifications</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Set a local cleanup reminder</a:t>
            </a:r>
          </a:p>
        </p:txBody>
      </p:sp>
      <p:sp>
        <p:nvSpPr>
          <p:cNvPr id="4" name="">
            <a:extLst xmlns:a="http://schemas.openxmlformats.org/drawingml/2006/main">
              <a:ext uri="{FF2B5EF4-FFF2-40B4-BE49-F238E27FC236}">
                <a16:creationId xmlns:a16="http://schemas.microsoft.com/office/drawing/2014/main" id="{8AABE0DF-236C-45DB-A2BB-5B22D0119CDB}"/>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C6EEC3FD-4C1B-4E8C-BCFF-98DAC5BE9312}"/>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04 / 12</a:t>
            </a:r>
          </a:p>
        </p:txBody>
      </p:sp>
    </p:spTree>
    <p:extLst>
      <p:ext uri="{BB962C8B-B14F-4D97-AF65-F5344CB8AC3E}">
        <p14:creationId xmlns:p14="http://schemas.microsoft.com/office/powerpoint/2010/main" val="1614085358"/>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5F05D68-98AC-4CF4-9259-BA6BEB921707}"/>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A10A43C2-3FCD-4189-BE7B-6953857EFDB9}"/>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The outbound connection path</a:t>
            </a:r>
          </a:p>
        </p:txBody>
      </p:sp>
      <p:sp>
        <p:nvSpPr>
          <p:cNvPr id="3" name="">
            <a:extLst xmlns:a="http://schemas.openxmlformats.org/drawingml/2006/main">
              <a:ext uri="{FF2B5EF4-FFF2-40B4-BE49-F238E27FC236}">
                <a16:creationId xmlns:a16="http://schemas.microsoft.com/office/drawing/2014/main" id="{8E94CF53-24E9-444C-9126-F42CD8F6F7DC}"/>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Agent connects outward over HTTPS</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Public IPv4 + subnet route + internet gateway</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Check DNS, outbound 443, and network ACL</a:t>
            </a:r>
          </a:p>
        </p:txBody>
      </p:sp>
      <p:sp>
        <p:nvSpPr>
          <p:cNvPr id="4" name="">
            <a:extLst xmlns:a="http://schemas.openxmlformats.org/drawingml/2006/main">
              <a:ext uri="{FF2B5EF4-FFF2-40B4-BE49-F238E27FC236}">
                <a16:creationId xmlns:a16="http://schemas.microsoft.com/office/drawing/2014/main" id="{AA0386BF-D89A-4B42-BF2D-6FA3C1D229E8}"/>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890B5D54-C884-4705-AA89-C3A688890500}"/>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05 / 12</a:t>
            </a:r>
          </a:p>
        </p:txBody>
      </p:sp>
    </p:spTree>
    <p:extLst>
      <p:ext uri="{BB962C8B-B14F-4D97-AF65-F5344CB8AC3E}">
        <p14:creationId xmlns:p14="http://schemas.microsoft.com/office/powerpoint/2010/main" val="282725782"/>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B1B1E73-FEBC-49EA-AC21-B0778FAF8571}"/>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905996E2-F9A2-48DC-93B6-A4273B45E06B}"/>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Build only the dependencies</a:t>
            </a:r>
          </a:p>
        </p:txBody>
      </p:sp>
      <p:sp>
        <p:nvSpPr>
          <p:cNvPr id="3" name="">
            <a:extLst xmlns:a="http://schemas.openxmlformats.org/drawingml/2006/main">
              <a:ext uri="{FF2B5EF4-FFF2-40B4-BE49-F238E27FC236}">
                <a16:creationId xmlns:a16="http://schemas.microsoft.com/office/drawing/2014/main" id="{74CA5B2B-C36D-4864-B833-FF1F6B761C10}"/>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Dedicated EC2 role and instance profile</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AmazonSSMManagedInstanceCore</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No inbound rules; outbound HTTPS</a:t>
            </a:r>
          </a:p>
        </p:txBody>
      </p:sp>
      <p:sp>
        <p:nvSpPr>
          <p:cNvPr id="4" name="">
            <a:extLst xmlns:a="http://schemas.openxmlformats.org/drawingml/2006/main">
              <a:ext uri="{FF2B5EF4-FFF2-40B4-BE49-F238E27FC236}">
                <a16:creationId xmlns:a16="http://schemas.microsoft.com/office/drawing/2014/main" id="{FE84DABB-B763-4B4F-85D1-99C728173591}"/>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CDADAB1F-7C0B-4016-9914-04CD601BF2C9}"/>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06 / 12</a:t>
            </a:r>
          </a:p>
        </p:txBody>
      </p:sp>
    </p:spTree>
    <p:extLst>
      <p:ext uri="{BB962C8B-B14F-4D97-AF65-F5344CB8AC3E}">
        <p14:creationId xmlns:p14="http://schemas.microsoft.com/office/powerpoint/2010/main" val="1605874013"/>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EACC611-D951-422C-8B0F-325D4D880B99}"/>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89BB9737-6681-4CFC-8B0C-8E0487602F59}"/>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Review the launch choices</a:t>
            </a:r>
          </a:p>
        </p:txBody>
      </p:sp>
      <p:sp>
        <p:nvSpPr>
          <p:cNvPr id="3" name="">
            <a:extLst xmlns:a="http://schemas.openxmlformats.org/drawingml/2006/main">
              <a:ext uri="{FF2B5EF4-FFF2-40B4-BE49-F238E27FC236}">
                <a16:creationId xmlns:a16="http://schemas.microsoft.com/office/drawing/2014/main" id="{F44F380B-01B3-45C1-AD9B-C4A54EF93CA4}"/>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Amazon Linux 2023; compatible small type</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One encrypted root volume; delete on termination</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Select profile, IMDSv2, and lab network</a:t>
            </a:r>
          </a:p>
        </p:txBody>
      </p:sp>
      <p:sp>
        <p:nvSpPr>
          <p:cNvPr id="4" name="">
            <a:extLst xmlns:a="http://schemas.openxmlformats.org/drawingml/2006/main">
              <a:ext uri="{FF2B5EF4-FFF2-40B4-BE49-F238E27FC236}">
                <a16:creationId xmlns:a16="http://schemas.microsoft.com/office/drawing/2014/main" id="{A6A7BE1C-76D4-4406-8993-4037A508227B}"/>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1FDFFDDF-777B-45A2-A650-BA26F8D8DCB1}"/>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07 / 12</a:t>
            </a:r>
          </a:p>
        </p:txBody>
      </p:sp>
    </p:spTree>
    <p:extLst>
      <p:ext uri="{BB962C8B-B14F-4D97-AF65-F5344CB8AC3E}">
        <p14:creationId xmlns:p14="http://schemas.microsoft.com/office/powerpoint/2010/main" val="708722378"/>
      </p:ext>
    </p:extLst>
  </p:cSld>
</p:sld>
</file>

<file path=ppt/slides/slide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5397147-79F9-42B1-BB2B-DDAF60D0D9A0}"/>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7E3E1CDF-81EF-4685-888A-50A49DB54CC8}"/>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Inspect the operating system</a:t>
            </a:r>
          </a:p>
        </p:txBody>
      </p:sp>
      <p:sp>
        <p:nvSpPr>
          <p:cNvPr id="3" name="">
            <a:extLst xmlns:a="http://schemas.openxmlformats.org/drawingml/2006/main">
              <a:ext uri="{FF2B5EF4-FFF2-40B4-BE49-F238E27FC236}">
                <a16:creationId xmlns:a16="http://schemas.microsoft.com/office/drawing/2014/main" id="{B923DA00-136C-4122-9CEC-61098A966E72}"/>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Identify user, OS, kernel, and hostname</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Inspect devices, filesystem, and memory</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Check SSM Agent status</a:t>
            </a:r>
          </a:p>
        </p:txBody>
      </p:sp>
      <p:sp>
        <p:nvSpPr>
          <p:cNvPr id="4" name="">
            <a:extLst xmlns:a="http://schemas.openxmlformats.org/drawingml/2006/main">
              <a:ext uri="{FF2B5EF4-FFF2-40B4-BE49-F238E27FC236}">
                <a16:creationId xmlns:a16="http://schemas.microsoft.com/office/drawing/2014/main" id="{2DFC3D52-50E1-4090-A402-BB4CFFF292BD}"/>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CD80378A-C92C-41AE-8076-E137623249BE}"/>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08 / 12</a:t>
            </a:r>
          </a:p>
        </p:txBody>
      </p:sp>
    </p:spTree>
    <p:extLst>
      <p:ext uri="{BB962C8B-B14F-4D97-AF65-F5344CB8AC3E}">
        <p14:creationId xmlns:p14="http://schemas.microsoft.com/office/powerpoint/2010/main" val="133437924"/>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E212E23-56BD-45D9-B7BA-C0AAE36F8FBD}"/>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F82B1C78-7B60-4F48-94EC-BF693B97FFC5}"/>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Make one small piece of evidence</a:t>
            </a:r>
          </a:p>
        </p:txBody>
      </p:sp>
      <p:sp>
        <p:nvSpPr>
          <p:cNvPr id="3" name="">
            <a:extLst xmlns:a="http://schemas.openxmlformats.org/drawingml/2006/main">
              <a:ext uri="{FF2B5EF4-FFF2-40B4-BE49-F238E27FC236}">
                <a16:creationId xmlns:a16="http://schemas.microsoft.com/office/drawing/2014/main" id="{FB46FB30-8BF6-4F59-B146-6724BF2F69D6}"/>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Create an isolated temporary folder</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Write, read, and inspect one file</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Record observations and explain each command</a:t>
            </a:r>
          </a:p>
        </p:txBody>
      </p:sp>
      <p:sp>
        <p:nvSpPr>
          <p:cNvPr id="4" name="">
            <a:extLst xmlns:a="http://schemas.openxmlformats.org/drawingml/2006/main">
              <a:ext uri="{FF2B5EF4-FFF2-40B4-BE49-F238E27FC236}">
                <a16:creationId xmlns:a16="http://schemas.microsoft.com/office/drawing/2014/main" id="{353FD871-A11C-4D6E-AF73-8D40F1D29AE8}"/>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5ECF65E9-304E-466F-AE51-1279C202DECD}"/>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09 / 12</a:t>
            </a:r>
          </a:p>
        </p:txBody>
      </p:sp>
    </p:spTree>
    <p:extLst>
      <p:ext uri="{BB962C8B-B14F-4D97-AF65-F5344CB8AC3E}">
        <p14:creationId xmlns:p14="http://schemas.microsoft.com/office/powerpoint/2010/main" val="256608580"/>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19C7E6B9-1728-4744-842C-0F83727B70DD}"/>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9829207C-DC9C-43E5-9174-24DB929B80B3}"/>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Diagnose the failing layer</a:t>
            </a:r>
          </a:p>
        </p:txBody>
      </p:sp>
      <p:sp>
        <p:nvSpPr>
          <p:cNvPr id="3" name="">
            <a:extLst xmlns:a="http://schemas.openxmlformats.org/drawingml/2006/main">
              <a:ext uri="{FF2B5EF4-FFF2-40B4-BE49-F238E27FC236}">
                <a16:creationId xmlns:a16="http://schemas.microsoft.com/office/drawing/2014/main" id="{42FF1279-1E46-4734-97D5-47BBDCD880F6}"/>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Confirm account, Region, and exact instance</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Check role, agent, and network path</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Separate human denial from offline node</a:t>
            </a:r>
          </a:p>
        </p:txBody>
      </p:sp>
      <p:sp>
        <p:nvSpPr>
          <p:cNvPr id="4" name="">
            <a:extLst xmlns:a="http://schemas.openxmlformats.org/drawingml/2006/main">
              <a:ext uri="{FF2B5EF4-FFF2-40B4-BE49-F238E27FC236}">
                <a16:creationId xmlns:a16="http://schemas.microsoft.com/office/drawing/2014/main" id="{972A225D-91B6-4319-8585-1BDAB43B26E9}"/>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5EF15ECC-A3D6-4152-8B77-299D2A116FD4}"/>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10 / 12</a:t>
            </a:r>
          </a:p>
        </p:txBody>
      </p:sp>
    </p:spTree>
    <p:extLst>
      <p:ext uri="{BB962C8B-B14F-4D97-AF65-F5344CB8AC3E}">
        <p14:creationId xmlns:p14="http://schemas.microsoft.com/office/powerpoint/2010/main" val="1183436443"/>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30E62A9-8561-4938-B564-4685138F534E}"/>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CE6231AA-154E-476A-A2B9-EB90347E828B}"/>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Cleanup is an operational skill</a:t>
            </a:r>
          </a:p>
        </p:txBody>
      </p:sp>
      <p:sp>
        <p:nvSpPr>
          <p:cNvPr id="3" name="">
            <a:extLst xmlns:a="http://schemas.openxmlformats.org/drawingml/2006/main">
              <a:ext uri="{FF2B5EF4-FFF2-40B4-BE49-F238E27FC236}">
                <a16:creationId xmlns:a16="http://schemas.microsoft.com/office/drawing/2014/main" id="{38B9C63F-44F7-4EF1-B206-12A348616A2D}"/>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Save evidence; terminate exact instance</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Verify disk and address cleanup</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Remove dedicated lab resources; recheck costs</a:t>
            </a:r>
          </a:p>
        </p:txBody>
      </p:sp>
      <p:sp>
        <p:nvSpPr>
          <p:cNvPr id="4" name="">
            <a:extLst xmlns:a="http://schemas.openxmlformats.org/drawingml/2006/main">
              <a:ext uri="{FF2B5EF4-FFF2-40B4-BE49-F238E27FC236}">
                <a16:creationId xmlns:a16="http://schemas.microsoft.com/office/drawing/2014/main" id="{D868E8DC-DFF2-4962-AD4B-D23F3365440B}"/>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47F8DE0B-5607-4A55-8774-8734B8D01CB7}"/>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11 / 12</a:t>
            </a:r>
          </a:p>
        </p:txBody>
      </p:sp>
    </p:spTree>
    <p:extLst>
      <p:ext uri="{BB962C8B-B14F-4D97-AF65-F5344CB8AC3E}">
        <p14:creationId xmlns:p14="http://schemas.microsoft.com/office/powerpoint/2010/main" val="2087039594"/>
      </p:ext>
    </p:extLst>
  </p:cSld>
</p:sld>
</file>

<file path=ppt/slides/slide12.xml><?xml version="1.0" encoding="utf-8"?>
<p:sld xmlns:p="http://schemas.openxmlformats.org/presentationml/2006/main">
  <p:cSld>
    <p:bg>
      <p:bgPr>
        <a:solidFill xmlns:a="http://schemas.openxmlformats.org/drawingml/2006/main">
          <a:srgbClr val="0B1F3A"/>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3C9B13D-6343-41B4-BA60-DAC0F9B9E529}"/>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00C2FF"/>
                </a:solidFill>
                <a:latin typeface="DejaVu Sans"/>
                <a:ea typeface="DejaVu Sans"/>
                <a:cs typeface="DejaVu Sans"/>
              </a:defRPr>
            </a:pPr>
            <a:r>
              <a:rPr sz="1575" b="1">
                <a:solidFill>
                  <a:srgbClr val="00C2F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2CE27419-3CEF-49E1-AE48-303D731A454C}"/>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FFFFFF"/>
                </a:solidFill>
                <a:latin typeface="DejaVu Sans"/>
                <a:ea typeface="DejaVu Sans"/>
                <a:cs typeface="DejaVu Sans"/>
              </a:defRPr>
            </a:pPr>
            <a:r>
              <a:rPr sz="3375" b="1">
                <a:solidFill>
                  <a:srgbClr val="FFFFFF"/>
                </a:solidFill>
                <a:latin typeface="DejaVu Sans"/>
                <a:ea typeface="DejaVu Sans"/>
                <a:cs typeface="DejaVu Sans"/>
              </a:rPr>
              <a:t>Explain the whole loop</a:t>
            </a:r>
          </a:p>
        </p:txBody>
      </p:sp>
      <p:sp>
        <p:nvSpPr>
          <p:cNvPr id="3" name="">
            <a:extLst xmlns:a="http://schemas.openxmlformats.org/drawingml/2006/main">
              <a:ext uri="{FF2B5EF4-FFF2-40B4-BE49-F238E27FC236}">
                <a16:creationId xmlns:a16="http://schemas.microsoft.com/office/drawing/2014/main" id="{05595E80-5857-4E56-A980-895C9120ABEF}"/>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D7E8F4"/>
                </a:solidFill>
                <a:latin typeface="DejaVu Sans"/>
                <a:ea typeface="DejaVu Sans"/>
                <a:cs typeface="DejaVu Sans"/>
              </a:defRPr>
            </a:pPr>
            <a:r>
              <a:rPr sz="2325" b="0">
                <a:solidFill>
                  <a:srgbClr val="D7E8F4"/>
                </a:solidFill>
                <a:latin typeface="DejaVu Sans"/>
                <a:ea typeface="DejaVu Sans"/>
                <a:cs typeface="DejaVu Sans"/>
              </a:rPr>
              <a:t>Explain both identities and the full path</a:t>
            </a:r>
          </a:p>
          <a:p xmlns:a="http://schemas.openxmlformats.org/drawingml/2006/main">
            <a:pPr marL="254000" indent="-127000">
              <a:spcAft>
                <a:spcPts val="1800"/>
              </a:spcAft>
              <a:buChar char="•"/>
              <a:defRPr sz="2325" b="0">
                <a:solidFill>
                  <a:srgbClr val="D7E8F4"/>
                </a:solidFill>
                <a:latin typeface="DejaVu Sans"/>
                <a:ea typeface="DejaVu Sans"/>
                <a:cs typeface="DejaVu Sans"/>
              </a:defRPr>
            </a:pPr>
            <a:r>
              <a:rPr sz="2325" b="0">
                <a:solidFill>
                  <a:srgbClr val="D7E8F4"/>
                </a:solidFill>
                <a:latin typeface="DejaVu Sans"/>
                <a:ea typeface="DejaVu Sans"/>
                <a:cs typeface="DejaVu Sans"/>
              </a:rPr>
              <a:t>Submit observations and cleanup evidence</a:t>
            </a:r>
          </a:p>
          <a:p xmlns:a="http://schemas.openxmlformats.org/drawingml/2006/main">
            <a:pPr marL="254000" indent="-127000">
              <a:spcAft>
                <a:spcPts val="1800"/>
              </a:spcAft>
              <a:buChar char="•"/>
              <a:defRPr sz="2325" b="0">
                <a:solidFill>
                  <a:srgbClr val="D7E8F4"/>
                </a:solidFill>
                <a:latin typeface="DejaVu Sans"/>
                <a:ea typeface="DejaVu Sans"/>
                <a:cs typeface="DejaVu Sans"/>
              </a:defRPr>
            </a:pPr>
            <a:r>
              <a:rPr sz="2325" b="0">
                <a:solidFill>
                  <a:srgbClr val="D7E8F4"/>
                </a:solidFill>
                <a:latin typeface="DejaVu Sans"/>
                <a:ea typeface="DejaVu Sans"/>
                <a:cs typeface="DejaVu Sans"/>
              </a:rPr>
              <a:t>Next: IAM permissions for private S3 objects</a:t>
            </a:r>
          </a:p>
        </p:txBody>
      </p:sp>
      <p:sp>
        <p:nvSpPr>
          <p:cNvPr id="4" name="">
            <a:extLst xmlns:a="http://schemas.openxmlformats.org/drawingml/2006/main">
              <a:ext uri="{FF2B5EF4-FFF2-40B4-BE49-F238E27FC236}">
                <a16:creationId xmlns:a16="http://schemas.microsoft.com/office/drawing/2014/main" id="{0904CDA5-3CD3-4145-B9A7-495DC5D3F1AA}"/>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FFB627"/>
                </a:solidFill>
                <a:latin typeface="DejaVu Sans"/>
                <a:ea typeface="DejaVu Sans"/>
                <a:cs typeface="DejaVu Sans"/>
              </a:defRPr>
            </a:pPr>
            <a:r>
              <a:rPr sz="1275" b="0">
                <a:solidFill>
                  <a:srgbClr val="FFB627"/>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3322E340-1E0D-4B2C-B680-1CF805A4C082}"/>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FFB627"/>
                </a:solidFill>
                <a:latin typeface="DejaVu Sans"/>
                <a:ea typeface="DejaVu Sans"/>
                <a:cs typeface="DejaVu Sans"/>
              </a:defRPr>
            </a:pPr>
            <a:r>
              <a:rPr sz="1275" b="0">
                <a:solidFill>
                  <a:srgbClr val="FFB627"/>
                </a:solidFill>
                <a:latin typeface="DejaVu Sans"/>
                <a:ea typeface="DejaVu Sans"/>
                <a:cs typeface="DejaVu Sans"/>
              </a:rPr>
              <a:t>12 / 12</a:t>
            </a:r>
          </a:p>
        </p:txBody>
      </p:sp>
    </p:spTree>
    <p:extLst>
      <p:ext uri="{BB962C8B-B14F-4D97-AF65-F5344CB8AC3E}">
        <p14:creationId xmlns:p14="http://schemas.microsoft.com/office/powerpoint/2010/main" val="6007896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2026-09-18T15:18:29.0820000Z</dcterms:created>
  <dcterms:modified xsi:type="dcterms:W3CDTF">2026-09-18T15:18:29.0820000Z</dcterms:modified>
</coreProperties>
</file>